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588" r:id="rId2"/>
    <p:sldId id="283" r:id="rId3"/>
    <p:sldId id="272" r:id="rId4"/>
    <p:sldId id="273" r:id="rId5"/>
    <p:sldId id="274" r:id="rId6"/>
    <p:sldId id="275" r:id="rId7"/>
    <p:sldId id="276" r:id="rId8"/>
    <p:sldId id="277" r:id="rId9"/>
    <p:sldId id="278" r:id="rId10"/>
    <p:sldId id="279" r:id="rId11"/>
    <p:sldId id="280" r:id="rId12"/>
    <p:sldId id="281" r:id="rId13"/>
    <p:sldId id="264" r:id="rId14"/>
    <p:sldId id="265" r:id="rId15"/>
    <p:sldId id="268" r:id="rId16"/>
    <p:sldId id="269" r:id="rId17"/>
    <p:sldId id="270" r:id="rId18"/>
    <p:sldId id="2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44"/>
    <p:restoredTop sz="94670"/>
  </p:normalViewPr>
  <p:slideViewPr>
    <p:cSldViewPr snapToGrid="0" snapToObjects="1">
      <p:cViewPr varScale="1">
        <p:scale>
          <a:sx n="73" d="100"/>
          <a:sy n="73" d="100"/>
        </p:scale>
        <p:origin x="216"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B3FF35-A4B5-7443-8024-A80286BE5113}" type="datetimeFigureOut">
              <a:rPr lang="en-US" smtClean="0"/>
              <a:t>8/17/21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C9CCEC-1B6F-864F-A585-D67F6C435A3C}" type="slidenum">
              <a:rPr lang="en-US" smtClean="0"/>
              <a:t>‹#›</a:t>
            </a:fld>
            <a:endParaRPr lang="en-US"/>
          </a:p>
        </p:txBody>
      </p:sp>
    </p:spTree>
    <p:extLst>
      <p:ext uri="{BB962C8B-B14F-4D97-AF65-F5344CB8AC3E}">
        <p14:creationId xmlns:p14="http://schemas.microsoft.com/office/powerpoint/2010/main" val="424651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9CCEC-1B6F-864F-A585-D67F6C435A3C}" type="slidenum">
              <a:rPr lang="en-US" smtClean="0"/>
              <a:t>4</a:t>
            </a:fld>
            <a:endParaRPr lang="en-US"/>
          </a:p>
        </p:txBody>
      </p:sp>
    </p:spTree>
    <p:extLst>
      <p:ext uri="{BB962C8B-B14F-4D97-AF65-F5344CB8AC3E}">
        <p14:creationId xmlns:p14="http://schemas.microsoft.com/office/powerpoint/2010/main" val="2802149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9CCEC-1B6F-864F-A585-D67F6C435A3C}" type="slidenum">
              <a:rPr lang="en-US" smtClean="0"/>
              <a:t>9</a:t>
            </a:fld>
            <a:endParaRPr lang="en-US"/>
          </a:p>
        </p:txBody>
      </p:sp>
    </p:spTree>
    <p:extLst>
      <p:ext uri="{BB962C8B-B14F-4D97-AF65-F5344CB8AC3E}">
        <p14:creationId xmlns:p14="http://schemas.microsoft.com/office/powerpoint/2010/main" val="1619407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C9CCEC-1B6F-864F-A585-D67F6C435A3C}" type="slidenum">
              <a:rPr lang="en-US" smtClean="0"/>
              <a:t>14</a:t>
            </a:fld>
            <a:endParaRPr lang="en-US"/>
          </a:p>
        </p:txBody>
      </p:sp>
    </p:spTree>
    <p:extLst>
      <p:ext uri="{BB962C8B-B14F-4D97-AF65-F5344CB8AC3E}">
        <p14:creationId xmlns:p14="http://schemas.microsoft.com/office/powerpoint/2010/main" val="2986577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E666B-5581-F040-AA4B-720AE404E6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0C7D82-D620-B043-AA48-3A048B9DF8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1D640F-9C8E-174D-A211-BBD135D56B02}"/>
              </a:ext>
            </a:extLst>
          </p:cNvPr>
          <p:cNvSpPr>
            <a:spLocks noGrp="1"/>
          </p:cNvSpPr>
          <p:nvPr>
            <p:ph type="dt" sz="half" idx="10"/>
          </p:nvPr>
        </p:nvSpPr>
        <p:spPr/>
        <p:txBody>
          <a:bodyPr/>
          <a:lstStyle/>
          <a:p>
            <a:fld id="{153E2A6E-A324-8942-8043-CC570A67B870}" type="datetimeFigureOut">
              <a:rPr lang="en-US" smtClean="0"/>
              <a:t>8/17/21</a:t>
            </a:fld>
            <a:endParaRPr lang="en-US"/>
          </a:p>
        </p:txBody>
      </p:sp>
      <p:sp>
        <p:nvSpPr>
          <p:cNvPr id="5" name="Footer Placeholder 4">
            <a:extLst>
              <a:ext uri="{FF2B5EF4-FFF2-40B4-BE49-F238E27FC236}">
                <a16:creationId xmlns:a16="http://schemas.microsoft.com/office/drawing/2014/main" id="{1E7CE335-CB96-CF4B-A46B-A3BD3150C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6B912B-FAAE-E34F-B0EC-C231765C5412}"/>
              </a:ext>
            </a:extLst>
          </p:cNvPr>
          <p:cNvSpPr>
            <a:spLocks noGrp="1"/>
          </p:cNvSpPr>
          <p:nvPr>
            <p:ph type="sldNum" sz="quarter" idx="12"/>
          </p:nvPr>
        </p:nvSpPr>
        <p:spPr/>
        <p:txBody>
          <a:bodyPr/>
          <a:lstStyle/>
          <a:p>
            <a:fld id="{A52E280D-F801-3D4C-8D16-E8987A3AC827}" type="slidenum">
              <a:rPr lang="en-US" smtClean="0"/>
              <a:t>‹#›</a:t>
            </a:fld>
            <a:endParaRPr lang="en-US"/>
          </a:p>
        </p:txBody>
      </p:sp>
    </p:spTree>
    <p:extLst>
      <p:ext uri="{BB962C8B-B14F-4D97-AF65-F5344CB8AC3E}">
        <p14:creationId xmlns:p14="http://schemas.microsoft.com/office/powerpoint/2010/main" val="2283399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65A03-EB9D-D047-BD22-34A7E26E1C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42ED9F-A202-D04E-8630-A60B339D11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9B49FC-0694-3E4A-90AB-52C19435CFC6}"/>
              </a:ext>
            </a:extLst>
          </p:cNvPr>
          <p:cNvSpPr>
            <a:spLocks noGrp="1"/>
          </p:cNvSpPr>
          <p:nvPr>
            <p:ph type="dt" sz="half" idx="10"/>
          </p:nvPr>
        </p:nvSpPr>
        <p:spPr/>
        <p:txBody>
          <a:bodyPr/>
          <a:lstStyle/>
          <a:p>
            <a:fld id="{153E2A6E-A324-8942-8043-CC570A67B870}" type="datetimeFigureOut">
              <a:rPr lang="en-US" smtClean="0"/>
              <a:t>8/17/21</a:t>
            </a:fld>
            <a:endParaRPr lang="en-US"/>
          </a:p>
        </p:txBody>
      </p:sp>
      <p:sp>
        <p:nvSpPr>
          <p:cNvPr id="5" name="Footer Placeholder 4">
            <a:extLst>
              <a:ext uri="{FF2B5EF4-FFF2-40B4-BE49-F238E27FC236}">
                <a16:creationId xmlns:a16="http://schemas.microsoft.com/office/drawing/2014/main" id="{FF6DF639-5DD6-2849-A2A9-C5387A277A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B7A7FB-AFFB-0247-A1DA-F3FE2E3AC781}"/>
              </a:ext>
            </a:extLst>
          </p:cNvPr>
          <p:cNvSpPr>
            <a:spLocks noGrp="1"/>
          </p:cNvSpPr>
          <p:nvPr>
            <p:ph type="sldNum" sz="quarter" idx="12"/>
          </p:nvPr>
        </p:nvSpPr>
        <p:spPr/>
        <p:txBody>
          <a:bodyPr/>
          <a:lstStyle/>
          <a:p>
            <a:fld id="{A52E280D-F801-3D4C-8D16-E8987A3AC827}" type="slidenum">
              <a:rPr lang="en-US" smtClean="0"/>
              <a:t>‹#›</a:t>
            </a:fld>
            <a:endParaRPr lang="en-US"/>
          </a:p>
        </p:txBody>
      </p:sp>
    </p:spTree>
    <p:extLst>
      <p:ext uri="{BB962C8B-B14F-4D97-AF65-F5344CB8AC3E}">
        <p14:creationId xmlns:p14="http://schemas.microsoft.com/office/powerpoint/2010/main" val="2695879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1BEB45-28EE-934A-B5F4-5BB7CAC169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D48479-0150-0B42-A835-25AE71F1F1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42DCA1-2B3D-E44C-B1C0-83DC4416A4EF}"/>
              </a:ext>
            </a:extLst>
          </p:cNvPr>
          <p:cNvSpPr>
            <a:spLocks noGrp="1"/>
          </p:cNvSpPr>
          <p:nvPr>
            <p:ph type="dt" sz="half" idx="10"/>
          </p:nvPr>
        </p:nvSpPr>
        <p:spPr/>
        <p:txBody>
          <a:bodyPr/>
          <a:lstStyle/>
          <a:p>
            <a:fld id="{153E2A6E-A324-8942-8043-CC570A67B870}" type="datetimeFigureOut">
              <a:rPr lang="en-US" smtClean="0"/>
              <a:t>8/17/21</a:t>
            </a:fld>
            <a:endParaRPr lang="en-US"/>
          </a:p>
        </p:txBody>
      </p:sp>
      <p:sp>
        <p:nvSpPr>
          <p:cNvPr id="5" name="Footer Placeholder 4">
            <a:extLst>
              <a:ext uri="{FF2B5EF4-FFF2-40B4-BE49-F238E27FC236}">
                <a16:creationId xmlns:a16="http://schemas.microsoft.com/office/drawing/2014/main" id="{7C86C00C-688E-3E45-9703-12BADA3408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758E1-BE2E-0A42-9421-48A8098D736C}"/>
              </a:ext>
            </a:extLst>
          </p:cNvPr>
          <p:cNvSpPr>
            <a:spLocks noGrp="1"/>
          </p:cNvSpPr>
          <p:nvPr>
            <p:ph type="sldNum" sz="quarter" idx="12"/>
          </p:nvPr>
        </p:nvSpPr>
        <p:spPr/>
        <p:txBody>
          <a:bodyPr/>
          <a:lstStyle/>
          <a:p>
            <a:fld id="{A52E280D-F801-3D4C-8D16-E8987A3AC827}" type="slidenum">
              <a:rPr lang="en-US" smtClean="0"/>
              <a:t>‹#›</a:t>
            </a:fld>
            <a:endParaRPr lang="en-US"/>
          </a:p>
        </p:txBody>
      </p:sp>
    </p:spTree>
    <p:extLst>
      <p:ext uri="{BB962C8B-B14F-4D97-AF65-F5344CB8AC3E}">
        <p14:creationId xmlns:p14="http://schemas.microsoft.com/office/powerpoint/2010/main" val="203039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F4916-FCA8-3F40-8341-54830DBED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4887AA-FC96-FB42-B93F-E36C215941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FC066E-5014-C246-930A-A78266BFCE0E}"/>
              </a:ext>
            </a:extLst>
          </p:cNvPr>
          <p:cNvSpPr>
            <a:spLocks noGrp="1"/>
          </p:cNvSpPr>
          <p:nvPr>
            <p:ph type="dt" sz="half" idx="10"/>
          </p:nvPr>
        </p:nvSpPr>
        <p:spPr/>
        <p:txBody>
          <a:bodyPr/>
          <a:lstStyle/>
          <a:p>
            <a:fld id="{153E2A6E-A324-8942-8043-CC570A67B870}" type="datetimeFigureOut">
              <a:rPr lang="en-US" smtClean="0"/>
              <a:t>8/17/21</a:t>
            </a:fld>
            <a:endParaRPr lang="en-US"/>
          </a:p>
        </p:txBody>
      </p:sp>
      <p:sp>
        <p:nvSpPr>
          <p:cNvPr id="5" name="Footer Placeholder 4">
            <a:extLst>
              <a:ext uri="{FF2B5EF4-FFF2-40B4-BE49-F238E27FC236}">
                <a16:creationId xmlns:a16="http://schemas.microsoft.com/office/drawing/2014/main" id="{B04C28B6-ADB0-5442-952D-CEAB1E85D2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FC50DF-2EF1-0D4F-B4D9-E64F7CD6A471}"/>
              </a:ext>
            </a:extLst>
          </p:cNvPr>
          <p:cNvSpPr>
            <a:spLocks noGrp="1"/>
          </p:cNvSpPr>
          <p:nvPr>
            <p:ph type="sldNum" sz="quarter" idx="12"/>
          </p:nvPr>
        </p:nvSpPr>
        <p:spPr/>
        <p:txBody>
          <a:bodyPr/>
          <a:lstStyle/>
          <a:p>
            <a:fld id="{A52E280D-F801-3D4C-8D16-E8987A3AC827}" type="slidenum">
              <a:rPr lang="en-US" smtClean="0"/>
              <a:t>‹#›</a:t>
            </a:fld>
            <a:endParaRPr lang="en-US"/>
          </a:p>
        </p:txBody>
      </p:sp>
    </p:spTree>
    <p:extLst>
      <p:ext uri="{BB962C8B-B14F-4D97-AF65-F5344CB8AC3E}">
        <p14:creationId xmlns:p14="http://schemas.microsoft.com/office/powerpoint/2010/main" val="1329890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13E0-6E1D-A740-B8A0-87533F7569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21D58C-5C14-6B43-8AD9-2222C8CE86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C10233-A107-2C4E-BA0E-104713E1121B}"/>
              </a:ext>
            </a:extLst>
          </p:cNvPr>
          <p:cNvSpPr>
            <a:spLocks noGrp="1"/>
          </p:cNvSpPr>
          <p:nvPr>
            <p:ph type="dt" sz="half" idx="10"/>
          </p:nvPr>
        </p:nvSpPr>
        <p:spPr/>
        <p:txBody>
          <a:bodyPr/>
          <a:lstStyle/>
          <a:p>
            <a:fld id="{153E2A6E-A324-8942-8043-CC570A67B870}" type="datetimeFigureOut">
              <a:rPr lang="en-US" smtClean="0"/>
              <a:t>8/17/21</a:t>
            </a:fld>
            <a:endParaRPr lang="en-US"/>
          </a:p>
        </p:txBody>
      </p:sp>
      <p:sp>
        <p:nvSpPr>
          <p:cNvPr id="5" name="Footer Placeholder 4">
            <a:extLst>
              <a:ext uri="{FF2B5EF4-FFF2-40B4-BE49-F238E27FC236}">
                <a16:creationId xmlns:a16="http://schemas.microsoft.com/office/drawing/2014/main" id="{D434BCF4-96F7-7243-AFE0-DEEE697B6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1163C9-B2F4-7442-8816-5A2BD93A13C2}"/>
              </a:ext>
            </a:extLst>
          </p:cNvPr>
          <p:cNvSpPr>
            <a:spLocks noGrp="1"/>
          </p:cNvSpPr>
          <p:nvPr>
            <p:ph type="sldNum" sz="quarter" idx="12"/>
          </p:nvPr>
        </p:nvSpPr>
        <p:spPr/>
        <p:txBody>
          <a:bodyPr/>
          <a:lstStyle/>
          <a:p>
            <a:fld id="{A52E280D-F801-3D4C-8D16-E8987A3AC827}" type="slidenum">
              <a:rPr lang="en-US" smtClean="0"/>
              <a:t>‹#›</a:t>
            </a:fld>
            <a:endParaRPr lang="en-US"/>
          </a:p>
        </p:txBody>
      </p:sp>
    </p:spTree>
    <p:extLst>
      <p:ext uri="{BB962C8B-B14F-4D97-AF65-F5344CB8AC3E}">
        <p14:creationId xmlns:p14="http://schemas.microsoft.com/office/powerpoint/2010/main" val="3324560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EEF1E-8C86-3D44-9321-2B918BBE61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FE5E2C-0379-794D-9445-112A0DAC5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CD30DB-1D58-FA40-948B-00E4B5CBF0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FCE52D-FA9D-4447-90D4-F78F212AD495}"/>
              </a:ext>
            </a:extLst>
          </p:cNvPr>
          <p:cNvSpPr>
            <a:spLocks noGrp="1"/>
          </p:cNvSpPr>
          <p:nvPr>
            <p:ph type="dt" sz="half" idx="10"/>
          </p:nvPr>
        </p:nvSpPr>
        <p:spPr/>
        <p:txBody>
          <a:bodyPr/>
          <a:lstStyle/>
          <a:p>
            <a:fld id="{153E2A6E-A324-8942-8043-CC570A67B870}" type="datetimeFigureOut">
              <a:rPr lang="en-US" smtClean="0"/>
              <a:t>8/17/21</a:t>
            </a:fld>
            <a:endParaRPr lang="en-US"/>
          </a:p>
        </p:txBody>
      </p:sp>
      <p:sp>
        <p:nvSpPr>
          <p:cNvPr id="6" name="Footer Placeholder 5">
            <a:extLst>
              <a:ext uri="{FF2B5EF4-FFF2-40B4-BE49-F238E27FC236}">
                <a16:creationId xmlns:a16="http://schemas.microsoft.com/office/drawing/2014/main" id="{89D349F6-AF79-274D-970D-B8298D4E15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391099-D636-8D41-A550-778216461C1D}"/>
              </a:ext>
            </a:extLst>
          </p:cNvPr>
          <p:cNvSpPr>
            <a:spLocks noGrp="1"/>
          </p:cNvSpPr>
          <p:nvPr>
            <p:ph type="sldNum" sz="quarter" idx="12"/>
          </p:nvPr>
        </p:nvSpPr>
        <p:spPr/>
        <p:txBody>
          <a:bodyPr/>
          <a:lstStyle/>
          <a:p>
            <a:fld id="{A52E280D-F801-3D4C-8D16-E8987A3AC827}" type="slidenum">
              <a:rPr lang="en-US" smtClean="0"/>
              <a:t>‹#›</a:t>
            </a:fld>
            <a:endParaRPr lang="en-US"/>
          </a:p>
        </p:txBody>
      </p:sp>
    </p:spTree>
    <p:extLst>
      <p:ext uri="{BB962C8B-B14F-4D97-AF65-F5344CB8AC3E}">
        <p14:creationId xmlns:p14="http://schemas.microsoft.com/office/powerpoint/2010/main" val="971242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F19C9-90C4-0D45-A046-42BE50914E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AA1936-54F2-2948-A2EC-F38E0E2DB4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7172EF-A0BF-0847-8514-D875FFF2BF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571CFE-AFFA-D844-BA21-F1F58A6FE4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189ABC-02DA-E346-B5AF-F1909C2A42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FF6028-3C81-4D49-8C20-99D6BEA695A6}"/>
              </a:ext>
            </a:extLst>
          </p:cNvPr>
          <p:cNvSpPr>
            <a:spLocks noGrp="1"/>
          </p:cNvSpPr>
          <p:nvPr>
            <p:ph type="dt" sz="half" idx="10"/>
          </p:nvPr>
        </p:nvSpPr>
        <p:spPr/>
        <p:txBody>
          <a:bodyPr/>
          <a:lstStyle/>
          <a:p>
            <a:fld id="{153E2A6E-A324-8942-8043-CC570A67B870}" type="datetimeFigureOut">
              <a:rPr lang="en-US" smtClean="0"/>
              <a:t>8/17/21</a:t>
            </a:fld>
            <a:endParaRPr lang="en-US"/>
          </a:p>
        </p:txBody>
      </p:sp>
      <p:sp>
        <p:nvSpPr>
          <p:cNvPr id="8" name="Footer Placeholder 7">
            <a:extLst>
              <a:ext uri="{FF2B5EF4-FFF2-40B4-BE49-F238E27FC236}">
                <a16:creationId xmlns:a16="http://schemas.microsoft.com/office/drawing/2014/main" id="{A5FA51EC-EA73-F54C-A366-C39571F4D0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2DD96F-F9C2-FC4F-9284-B1D4D6739468}"/>
              </a:ext>
            </a:extLst>
          </p:cNvPr>
          <p:cNvSpPr>
            <a:spLocks noGrp="1"/>
          </p:cNvSpPr>
          <p:nvPr>
            <p:ph type="sldNum" sz="quarter" idx="12"/>
          </p:nvPr>
        </p:nvSpPr>
        <p:spPr/>
        <p:txBody>
          <a:bodyPr/>
          <a:lstStyle/>
          <a:p>
            <a:fld id="{A52E280D-F801-3D4C-8D16-E8987A3AC827}" type="slidenum">
              <a:rPr lang="en-US" smtClean="0"/>
              <a:t>‹#›</a:t>
            </a:fld>
            <a:endParaRPr lang="en-US"/>
          </a:p>
        </p:txBody>
      </p:sp>
    </p:spTree>
    <p:extLst>
      <p:ext uri="{BB962C8B-B14F-4D97-AF65-F5344CB8AC3E}">
        <p14:creationId xmlns:p14="http://schemas.microsoft.com/office/powerpoint/2010/main" val="59561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0659-45B8-BF41-AED3-35307843B5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698986-D564-9C48-9B79-9D99FA02D18C}"/>
              </a:ext>
            </a:extLst>
          </p:cNvPr>
          <p:cNvSpPr>
            <a:spLocks noGrp="1"/>
          </p:cNvSpPr>
          <p:nvPr>
            <p:ph type="dt" sz="half" idx="10"/>
          </p:nvPr>
        </p:nvSpPr>
        <p:spPr/>
        <p:txBody>
          <a:bodyPr/>
          <a:lstStyle/>
          <a:p>
            <a:fld id="{153E2A6E-A324-8942-8043-CC570A67B870}" type="datetimeFigureOut">
              <a:rPr lang="en-US" smtClean="0"/>
              <a:t>8/17/21</a:t>
            </a:fld>
            <a:endParaRPr lang="en-US"/>
          </a:p>
        </p:txBody>
      </p:sp>
      <p:sp>
        <p:nvSpPr>
          <p:cNvPr id="4" name="Footer Placeholder 3">
            <a:extLst>
              <a:ext uri="{FF2B5EF4-FFF2-40B4-BE49-F238E27FC236}">
                <a16:creationId xmlns:a16="http://schemas.microsoft.com/office/drawing/2014/main" id="{2C5C8ED9-7336-5B4C-A201-655834AD38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9E4404-FADD-A648-A89D-FD2012BF8C77}"/>
              </a:ext>
            </a:extLst>
          </p:cNvPr>
          <p:cNvSpPr>
            <a:spLocks noGrp="1"/>
          </p:cNvSpPr>
          <p:nvPr>
            <p:ph type="sldNum" sz="quarter" idx="12"/>
          </p:nvPr>
        </p:nvSpPr>
        <p:spPr/>
        <p:txBody>
          <a:bodyPr/>
          <a:lstStyle/>
          <a:p>
            <a:fld id="{A52E280D-F801-3D4C-8D16-E8987A3AC827}" type="slidenum">
              <a:rPr lang="en-US" smtClean="0"/>
              <a:t>‹#›</a:t>
            </a:fld>
            <a:endParaRPr lang="en-US"/>
          </a:p>
        </p:txBody>
      </p:sp>
    </p:spTree>
    <p:extLst>
      <p:ext uri="{BB962C8B-B14F-4D97-AF65-F5344CB8AC3E}">
        <p14:creationId xmlns:p14="http://schemas.microsoft.com/office/powerpoint/2010/main" val="2962103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4F88E7-E29D-0949-AF7A-0368EAE5E07C}"/>
              </a:ext>
            </a:extLst>
          </p:cNvPr>
          <p:cNvSpPr>
            <a:spLocks noGrp="1"/>
          </p:cNvSpPr>
          <p:nvPr>
            <p:ph type="dt" sz="half" idx="10"/>
          </p:nvPr>
        </p:nvSpPr>
        <p:spPr/>
        <p:txBody>
          <a:bodyPr/>
          <a:lstStyle/>
          <a:p>
            <a:fld id="{153E2A6E-A324-8942-8043-CC570A67B870}" type="datetimeFigureOut">
              <a:rPr lang="en-US" smtClean="0"/>
              <a:t>8/17/21</a:t>
            </a:fld>
            <a:endParaRPr lang="en-US"/>
          </a:p>
        </p:txBody>
      </p:sp>
      <p:sp>
        <p:nvSpPr>
          <p:cNvPr id="3" name="Footer Placeholder 2">
            <a:extLst>
              <a:ext uri="{FF2B5EF4-FFF2-40B4-BE49-F238E27FC236}">
                <a16:creationId xmlns:a16="http://schemas.microsoft.com/office/drawing/2014/main" id="{57CE3EA8-288E-DE49-BC24-D8F96F8903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E9104B-2D71-2A4D-98D2-F71EF3577075}"/>
              </a:ext>
            </a:extLst>
          </p:cNvPr>
          <p:cNvSpPr>
            <a:spLocks noGrp="1"/>
          </p:cNvSpPr>
          <p:nvPr>
            <p:ph type="sldNum" sz="quarter" idx="12"/>
          </p:nvPr>
        </p:nvSpPr>
        <p:spPr/>
        <p:txBody>
          <a:bodyPr/>
          <a:lstStyle/>
          <a:p>
            <a:fld id="{A52E280D-F801-3D4C-8D16-E8987A3AC827}" type="slidenum">
              <a:rPr lang="en-US" smtClean="0"/>
              <a:t>‹#›</a:t>
            </a:fld>
            <a:endParaRPr lang="en-US"/>
          </a:p>
        </p:txBody>
      </p:sp>
    </p:spTree>
    <p:extLst>
      <p:ext uri="{BB962C8B-B14F-4D97-AF65-F5344CB8AC3E}">
        <p14:creationId xmlns:p14="http://schemas.microsoft.com/office/powerpoint/2010/main" val="2457030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4951-FA59-1E41-9507-905CBD01AE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1D7B5E-1D56-C24E-A770-039AD6DFC8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8D4BC6-EFBA-7543-BF67-1DB2353D0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D2B5AC-5830-C045-8683-BAE2F1EE5480}"/>
              </a:ext>
            </a:extLst>
          </p:cNvPr>
          <p:cNvSpPr>
            <a:spLocks noGrp="1"/>
          </p:cNvSpPr>
          <p:nvPr>
            <p:ph type="dt" sz="half" idx="10"/>
          </p:nvPr>
        </p:nvSpPr>
        <p:spPr/>
        <p:txBody>
          <a:bodyPr/>
          <a:lstStyle/>
          <a:p>
            <a:fld id="{153E2A6E-A324-8942-8043-CC570A67B870}" type="datetimeFigureOut">
              <a:rPr lang="en-US" smtClean="0"/>
              <a:t>8/17/21</a:t>
            </a:fld>
            <a:endParaRPr lang="en-US"/>
          </a:p>
        </p:txBody>
      </p:sp>
      <p:sp>
        <p:nvSpPr>
          <p:cNvPr id="6" name="Footer Placeholder 5">
            <a:extLst>
              <a:ext uri="{FF2B5EF4-FFF2-40B4-BE49-F238E27FC236}">
                <a16:creationId xmlns:a16="http://schemas.microsoft.com/office/drawing/2014/main" id="{B64FC78D-5365-3646-BAA0-0A6C2179D5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12150F-BB41-064B-9F29-26E3D3BA7A8B}"/>
              </a:ext>
            </a:extLst>
          </p:cNvPr>
          <p:cNvSpPr>
            <a:spLocks noGrp="1"/>
          </p:cNvSpPr>
          <p:nvPr>
            <p:ph type="sldNum" sz="quarter" idx="12"/>
          </p:nvPr>
        </p:nvSpPr>
        <p:spPr/>
        <p:txBody>
          <a:bodyPr/>
          <a:lstStyle/>
          <a:p>
            <a:fld id="{A52E280D-F801-3D4C-8D16-E8987A3AC827}" type="slidenum">
              <a:rPr lang="en-US" smtClean="0"/>
              <a:t>‹#›</a:t>
            </a:fld>
            <a:endParaRPr lang="en-US"/>
          </a:p>
        </p:txBody>
      </p:sp>
    </p:spTree>
    <p:extLst>
      <p:ext uri="{BB962C8B-B14F-4D97-AF65-F5344CB8AC3E}">
        <p14:creationId xmlns:p14="http://schemas.microsoft.com/office/powerpoint/2010/main" val="188279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95F12-2AAA-5F41-9DDF-AA5F11EDFE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82ABC9-AD14-2B4B-8049-0DBBFCADFE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D63BE2-C95C-7B4E-82FA-D61B69E0F1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DFD1CA-BC4C-414E-B7A9-6D8FF3127BE8}"/>
              </a:ext>
            </a:extLst>
          </p:cNvPr>
          <p:cNvSpPr>
            <a:spLocks noGrp="1"/>
          </p:cNvSpPr>
          <p:nvPr>
            <p:ph type="dt" sz="half" idx="10"/>
          </p:nvPr>
        </p:nvSpPr>
        <p:spPr/>
        <p:txBody>
          <a:bodyPr/>
          <a:lstStyle/>
          <a:p>
            <a:fld id="{153E2A6E-A324-8942-8043-CC570A67B870}" type="datetimeFigureOut">
              <a:rPr lang="en-US" smtClean="0"/>
              <a:t>8/17/21</a:t>
            </a:fld>
            <a:endParaRPr lang="en-US"/>
          </a:p>
        </p:txBody>
      </p:sp>
      <p:sp>
        <p:nvSpPr>
          <p:cNvPr id="6" name="Footer Placeholder 5">
            <a:extLst>
              <a:ext uri="{FF2B5EF4-FFF2-40B4-BE49-F238E27FC236}">
                <a16:creationId xmlns:a16="http://schemas.microsoft.com/office/drawing/2014/main" id="{8F2C4B15-F010-D145-949A-18977F27CD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28E0FA-90A7-214C-98A3-E919C7D0A7A5}"/>
              </a:ext>
            </a:extLst>
          </p:cNvPr>
          <p:cNvSpPr>
            <a:spLocks noGrp="1"/>
          </p:cNvSpPr>
          <p:nvPr>
            <p:ph type="sldNum" sz="quarter" idx="12"/>
          </p:nvPr>
        </p:nvSpPr>
        <p:spPr/>
        <p:txBody>
          <a:bodyPr/>
          <a:lstStyle/>
          <a:p>
            <a:fld id="{A52E280D-F801-3D4C-8D16-E8987A3AC827}" type="slidenum">
              <a:rPr lang="en-US" smtClean="0"/>
              <a:t>‹#›</a:t>
            </a:fld>
            <a:endParaRPr lang="en-US"/>
          </a:p>
        </p:txBody>
      </p:sp>
    </p:spTree>
    <p:extLst>
      <p:ext uri="{BB962C8B-B14F-4D97-AF65-F5344CB8AC3E}">
        <p14:creationId xmlns:p14="http://schemas.microsoft.com/office/powerpoint/2010/main" val="183418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64F216-2308-0C4C-BDDB-4F8A74B50B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7EEC51-A7DE-2340-8164-A38210FA14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3339A2-22E1-BC43-8902-A6FDA2AEFA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3E2A6E-A324-8942-8043-CC570A67B870}" type="datetimeFigureOut">
              <a:rPr lang="en-US" smtClean="0"/>
              <a:t>8/17/21</a:t>
            </a:fld>
            <a:endParaRPr lang="en-US"/>
          </a:p>
        </p:txBody>
      </p:sp>
      <p:sp>
        <p:nvSpPr>
          <p:cNvPr id="5" name="Footer Placeholder 4">
            <a:extLst>
              <a:ext uri="{FF2B5EF4-FFF2-40B4-BE49-F238E27FC236}">
                <a16:creationId xmlns:a16="http://schemas.microsoft.com/office/drawing/2014/main" id="{6F3A34B3-A6E5-4940-8D4C-A960BEE02C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D79516-BE6F-7640-88F5-5040EE4BBD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2E280D-F801-3D4C-8D16-E8987A3AC827}" type="slidenum">
              <a:rPr lang="en-US" smtClean="0"/>
              <a:t>‹#›</a:t>
            </a:fld>
            <a:endParaRPr lang="en-US"/>
          </a:p>
        </p:txBody>
      </p:sp>
    </p:spTree>
    <p:extLst>
      <p:ext uri="{BB962C8B-B14F-4D97-AF65-F5344CB8AC3E}">
        <p14:creationId xmlns:p14="http://schemas.microsoft.com/office/powerpoint/2010/main" val="23830487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gbuzzell@fi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brainvision.com/products/actichamp-plu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docs.openbci.com/citation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cs.openbci.com/GettingStarted/Boards/CytonGS/" TargetMode="External"/><Relationship Id="rId2" Type="http://schemas.openxmlformats.org/officeDocument/2006/relationships/hyperlink" Target="https://docs.openbci.com/AddOns/Headwear/MarkIV/"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egi.com/knowledge-center"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4FD1D-FF50-B64B-87DD-D4486FBC730C}"/>
              </a:ext>
            </a:extLst>
          </p:cNvPr>
          <p:cNvSpPr>
            <a:spLocks noGrp="1"/>
          </p:cNvSpPr>
          <p:nvPr>
            <p:ph type="ctrTitle"/>
          </p:nvPr>
        </p:nvSpPr>
        <p:spPr/>
        <p:txBody>
          <a:bodyPr>
            <a:normAutofit/>
          </a:bodyPr>
          <a:lstStyle/>
          <a:p>
            <a:r>
              <a:rPr lang="en-US" b="1" dirty="0"/>
              <a:t>Lecture Module 3: </a:t>
            </a:r>
            <a:br>
              <a:rPr lang="en-US" b="1" dirty="0"/>
            </a:br>
            <a:r>
              <a:rPr lang="en-US" b="1" dirty="0"/>
              <a:t>Our EEG Systems</a:t>
            </a:r>
            <a:br>
              <a:rPr lang="en-US" b="1" dirty="0"/>
            </a:br>
            <a:r>
              <a:rPr lang="en-US" sz="3200" dirty="0"/>
              <a:t>A brief introduction to our available EEG systems</a:t>
            </a:r>
            <a:endParaRPr lang="en-US" b="1" i="1" dirty="0"/>
          </a:p>
        </p:txBody>
      </p:sp>
      <p:sp>
        <p:nvSpPr>
          <p:cNvPr id="3" name="Subtitle 2">
            <a:extLst>
              <a:ext uri="{FF2B5EF4-FFF2-40B4-BE49-F238E27FC236}">
                <a16:creationId xmlns:a16="http://schemas.microsoft.com/office/drawing/2014/main" id="{6FF71C84-3253-194B-87D5-54AE89CF72CB}"/>
              </a:ext>
            </a:extLst>
          </p:cNvPr>
          <p:cNvSpPr>
            <a:spLocks noGrp="1"/>
          </p:cNvSpPr>
          <p:nvPr>
            <p:ph type="subTitle" idx="1"/>
          </p:nvPr>
        </p:nvSpPr>
        <p:spPr>
          <a:xfrm>
            <a:off x="1524000" y="3742716"/>
            <a:ext cx="9144000" cy="1655762"/>
          </a:xfrm>
        </p:spPr>
        <p:txBody>
          <a:bodyPr/>
          <a:lstStyle/>
          <a:p>
            <a:r>
              <a:rPr lang="en-US" dirty="0" err="1"/>
              <a:t>NDCLab</a:t>
            </a:r>
            <a:endParaRPr lang="en-US" dirty="0"/>
          </a:p>
          <a:p>
            <a:r>
              <a:rPr lang="en-US" dirty="0"/>
              <a:t>Florida International University</a:t>
            </a:r>
          </a:p>
        </p:txBody>
      </p:sp>
      <p:sp>
        <p:nvSpPr>
          <p:cNvPr id="6" name="Subtitle 2">
            <a:extLst>
              <a:ext uri="{FF2B5EF4-FFF2-40B4-BE49-F238E27FC236}">
                <a16:creationId xmlns:a16="http://schemas.microsoft.com/office/drawing/2014/main" id="{4BCCFC6A-7628-2C4C-B487-A31A54445B5C}"/>
              </a:ext>
            </a:extLst>
          </p:cNvPr>
          <p:cNvSpPr txBox="1">
            <a:spLocks/>
          </p:cNvSpPr>
          <p:nvPr/>
        </p:nvSpPr>
        <p:spPr>
          <a:xfrm>
            <a:off x="1469406" y="5018082"/>
            <a:ext cx="9253188"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1600" i="1" dirty="0"/>
              <a:t>George Buzzell does not take credit for any of the images presented in these lecture slides. If not otherwise indicated, all images were sourced identified through generic google image searches. Appropriate credit for all images/figures can be identified through a reverse image search or by requesting this information directly from George Buzzell at </a:t>
            </a:r>
            <a:r>
              <a:rPr lang="en-US" sz="1600" i="1" dirty="0">
                <a:hlinkClick r:id="rId2"/>
              </a:rPr>
              <a:t>gbuzzell@fiu.edu</a:t>
            </a:r>
            <a:r>
              <a:rPr lang="en-US" sz="1600" i="1" dirty="0"/>
              <a:t>.</a:t>
            </a:r>
          </a:p>
          <a:p>
            <a:pPr algn="just"/>
            <a:endParaRPr lang="en-US" sz="1600" i="1" dirty="0"/>
          </a:p>
        </p:txBody>
      </p:sp>
    </p:spTree>
    <p:extLst>
      <p:ext uri="{BB962C8B-B14F-4D97-AF65-F5344CB8AC3E}">
        <p14:creationId xmlns:p14="http://schemas.microsoft.com/office/powerpoint/2010/main" val="25195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0A1F-84FF-F745-87F0-136A7EEF0A21}"/>
              </a:ext>
            </a:extLst>
          </p:cNvPr>
          <p:cNvSpPr>
            <a:spLocks noGrp="1"/>
          </p:cNvSpPr>
          <p:nvPr>
            <p:ph type="title"/>
          </p:nvPr>
        </p:nvSpPr>
        <p:spPr/>
        <p:txBody>
          <a:bodyPr/>
          <a:lstStyle/>
          <a:p>
            <a:r>
              <a:rPr lang="en-US" b="1" dirty="0"/>
              <a:t>Usage</a:t>
            </a:r>
            <a:r>
              <a:rPr lang="en-US" dirty="0"/>
              <a:t> </a:t>
            </a:r>
            <a:r>
              <a:rPr lang="en-US" sz="3200" dirty="0"/>
              <a:t>(</a:t>
            </a:r>
            <a:r>
              <a:rPr lang="en-US" sz="3200" b="1" dirty="0"/>
              <a:t>Brain Vision 128-channel system</a:t>
            </a:r>
            <a:r>
              <a:rPr lang="en-US" sz="3200" dirty="0"/>
              <a:t>)</a:t>
            </a:r>
          </a:p>
        </p:txBody>
      </p:sp>
      <p:sp>
        <p:nvSpPr>
          <p:cNvPr id="3" name="Content Placeholder 2">
            <a:extLst>
              <a:ext uri="{FF2B5EF4-FFF2-40B4-BE49-F238E27FC236}">
                <a16:creationId xmlns:a16="http://schemas.microsoft.com/office/drawing/2014/main" id="{E52A3E83-DD0C-854B-8A50-C46655AAD2BE}"/>
              </a:ext>
            </a:extLst>
          </p:cNvPr>
          <p:cNvSpPr>
            <a:spLocks noGrp="1"/>
          </p:cNvSpPr>
          <p:nvPr>
            <p:ph idx="1"/>
          </p:nvPr>
        </p:nvSpPr>
        <p:spPr/>
        <p:txBody>
          <a:bodyPr>
            <a:normAutofit lnSpcReduction="10000"/>
          </a:bodyPr>
          <a:lstStyle/>
          <a:p>
            <a:r>
              <a:rPr lang="en-US" dirty="0"/>
              <a:t>Ideally suited for longer, high-quality data collection</a:t>
            </a:r>
          </a:p>
          <a:p>
            <a:endParaRPr lang="en-US" dirty="0"/>
          </a:p>
          <a:p>
            <a:r>
              <a:rPr lang="en-US" dirty="0"/>
              <a:t>Well-tolerated by adolescents or adults</a:t>
            </a:r>
          </a:p>
          <a:p>
            <a:endParaRPr lang="en-US" dirty="0"/>
          </a:p>
          <a:p>
            <a:r>
              <a:rPr lang="en-US" dirty="0"/>
              <a:t>Will be the “standard system” that we use for most studies</a:t>
            </a:r>
          </a:p>
          <a:p>
            <a:endParaRPr lang="en-US" dirty="0"/>
          </a:p>
          <a:p>
            <a:r>
              <a:rPr lang="en-US" dirty="0"/>
              <a:t>Our system set up to be “semi-mobile”</a:t>
            </a:r>
          </a:p>
          <a:p>
            <a:endParaRPr lang="en-US" dirty="0"/>
          </a:p>
          <a:p>
            <a:r>
              <a:rPr lang="en-US" dirty="0"/>
              <a:t>Set up to split into two 64 channel systems</a:t>
            </a:r>
          </a:p>
          <a:p>
            <a:endParaRPr lang="en-US" dirty="0"/>
          </a:p>
        </p:txBody>
      </p:sp>
      <p:pic>
        <p:nvPicPr>
          <p:cNvPr id="1026" name="Picture 2" descr="EEG Hyperscanning | OIST Groups">
            <a:extLst>
              <a:ext uri="{FF2B5EF4-FFF2-40B4-BE49-F238E27FC236}">
                <a16:creationId xmlns:a16="http://schemas.microsoft.com/office/drawing/2014/main" id="{8C985238-71D4-F24D-AB7D-F37FFF9F7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9507" y="4633543"/>
            <a:ext cx="2754923" cy="2066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207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0A1F-84FF-F745-87F0-136A7EEF0A21}"/>
              </a:ext>
            </a:extLst>
          </p:cNvPr>
          <p:cNvSpPr>
            <a:spLocks noGrp="1"/>
          </p:cNvSpPr>
          <p:nvPr>
            <p:ph type="title"/>
          </p:nvPr>
        </p:nvSpPr>
        <p:spPr/>
        <p:txBody>
          <a:bodyPr/>
          <a:lstStyle/>
          <a:p>
            <a:r>
              <a:rPr lang="en-US" b="1" dirty="0"/>
              <a:t>Caveats</a:t>
            </a:r>
            <a:r>
              <a:rPr lang="en-US" dirty="0"/>
              <a:t> </a:t>
            </a:r>
            <a:r>
              <a:rPr lang="en-US" sz="3200" dirty="0"/>
              <a:t>(</a:t>
            </a:r>
            <a:r>
              <a:rPr lang="en-US" sz="3200" b="1" dirty="0"/>
              <a:t>Brain Vision 128-channel system</a:t>
            </a:r>
            <a:r>
              <a:rPr lang="en-US" sz="3200" dirty="0"/>
              <a:t>)</a:t>
            </a:r>
          </a:p>
        </p:txBody>
      </p:sp>
      <p:sp>
        <p:nvSpPr>
          <p:cNvPr id="3" name="Content Placeholder 2">
            <a:extLst>
              <a:ext uri="{FF2B5EF4-FFF2-40B4-BE49-F238E27FC236}">
                <a16:creationId xmlns:a16="http://schemas.microsoft.com/office/drawing/2014/main" id="{E52A3E83-DD0C-854B-8A50-C46655AAD2BE}"/>
              </a:ext>
            </a:extLst>
          </p:cNvPr>
          <p:cNvSpPr>
            <a:spLocks noGrp="1"/>
          </p:cNvSpPr>
          <p:nvPr>
            <p:ph idx="1"/>
          </p:nvPr>
        </p:nvSpPr>
        <p:spPr/>
        <p:txBody>
          <a:bodyPr/>
          <a:lstStyle/>
          <a:p>
            <a:r>
              <a:rPr lang="en-US" dirty="0"/>
              <a:t>Much longer set-up time</a:t>
            </a:r>
          </a:p>
          <a:p>
            <a:endParaRPr lang="en-US" dirty="0"/>
          </a:p>
          <a:p>
            <a:r>
              <a:rPr lang="en-US" dirty="0"/>
              <a:t>Discomfort associated with applying the cap</a:t>
            </a:r>
          </a:p>
          <a:p>
            <a:endParaRPr lang="en-US" dirty="0"/>
          </a:p>
          <a:p>
            <a:r>
              <a:rPr lang="en-US" dirty="0"/>
              <a:t>Not suitable for infants and ideally not children either…</a:t>
            </a:r>
          </a:p>
          <a:p>
            <a:endParaRPr lang="en-US" dirty="0"/>
          </a:p>
        </p:txBody>
      </p:sp>
    </p:spTree>
    <p:extLst>
      <p:ext uri="{BB962C8B-B14F-4D97-AF65-F5344CB8AC3E}">
        <p14:creationId xmlns:p14="http://schemas.microsoft.com/office/powerpoint/2010/main" val="721341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0A1F-84FF-F745-87F0-136A7EEF0A21}"/>
              </a:ext>
            </a:extLst>
          </p:cNvPr>
          <p:cNvSpPr>
            <a:spLocks noGrp="1"/>
          </p:cNvSpPr>
          <p:nvPr>
            <p:ph type="title"/>
          </p:nvPr>
        </p:nvSpPr>
        <p:spPr/>
        <p:txBody>
          <a:bodyPr/>
          <a:lstStyle/>
          <a:p>
            <a:r>
              <a:rPr lang="en-US" b="1" dirty="0"/>
              <a:t>Documentation</a:t>
            </a:r>
            <a:r>
              <a:rPr lang="en-US" dirty="0"/>
              <a:t> </a:t>
            </a:r>
            <a:r>
              <a:rPr lang="en-US" sz="3200" dirty="0"/>
              <a:t>(</a:t>
            </a:r>
            <a:r>
              <a:rPr lang="en-US" sz="3200" b="1" dirty="0"/>
              <a:t>Brain Vision 128-channel system</a:t>
            </a:r>
            <a:r>
              <a:rPr lang="en-US" sz="3200" dirty="0"/>
              <a:t>)</a:t>
            </a:r>
          </a:p>
        </p:txBody>
      </p:sp>
      <p:sp>
        <p:nvSpPr>
          <p:cNvPr id="3" name="Content Placeholder 2">
            <a:extLst>
              <a:ext uri="{FF2B5EF4-FFF2-40B4-BE49-F238E27FC236}">
                <a16:creationId xmlns:a16="http://schemas.microsoft.com/office/drawing/2014/main" id="{E52A3E83-DD0C-854B-8A50-C46655AAD2BE}"/>
              </a:ext>
            </a:extLst>
          </p:cNvPr>
          <p:cNvSpPr>
            <a:spLocks noGrp="1"/>
          </p:cNvSpPr>
          <p:nvPr>
            <p:ph idx="1"/>
          </p:nvPr>
        </p:nvSpPr>
        <p:spPr/>
        <p:txBody>
          <a:bodyPr/>
          <a:lstStyle/>
          <a:p>
            <a:r>
              <a:rPr lang="en-US" dirty="0"/>
              <a:t>Website: </a:t>
            </a:r>
            <a:r>
              <a:rPr lang="en-US" dirty="0">
                <a:hlinkClick r:id="rId2"/>
              </a:rPr>
              <a:t>https://brainvision.com/products/actichamp-plus/</a:t>
            </a:r>
            <a:endParaRPr lang="en-US" dirty="0"/>
          </a:p>
          <a:p>
            <a:endParaRPr lang="en-US" dirty="0"/>
          </a:p>
          <a:p>
            <a:r>
              <a:rPr lang="en-US" dirty="0"/>
              <a:t>Documentation on disk</a:t>
            </a:r>
          </a:p>
        </p:txBody>
      </p:sp>
    </p:spTree>
    <p:extLst>
      <p:ext uri="{BB962C8B-B14F-4D97-AF65-F5344CB8AC3E}">
        <p14:creationId xmlns:p14="http://schemas.microsoft.com/office/powerpoint/2010/main" val="804718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9DB75-DE87-374C-8F1C-2DC8A93849A6}"/>
              </a:ext>
            </a:extLst>
          </p:cNvPr>
          <p:cNvSpPr>
            <a:spLocks noGrp="1"/>
          </p:cNvSpPr>
          <p:nvPr>
            <p:ph type="title"/>
          </p:nvPr>
        </p:nvSpPr>
        <p:spPr>
          <a:xfrm>
            <a:off x="0" y="4657366"/>
            <a:ext cx="12191999" cy="1325563"/>
          </a:xfrm>
        </p:spPr>
        <p:txBody>
          <a:bodyPr>
            <a:noAutofit/>
          </a:bodyPr>
          <a:lstStyle/>
          <a:p>
            <a:pPr algn="ctr">
              <a:lnSpc>
                <a:spcPct val="150000"/>
              </a:lnSpc>
            </a:pPr>
            <a:r>
              <a:rPr lang="en-US" b="1" dirty="0" err="1"/>
              <a:t>OpenBCI</a:t>
            </a:r>
            <a:r>
              <a:rPr lang="en-US" b="1" dirty="0"/>
              <a:t> 16-channel dry electrode mobile system</a:t>
            </a:r>
          </a:p>
        </p:txBody>
      </p:sp>
      <p:pic>
        <p:nvPicPr>
          <p:cNvPr id="5" name="Picture 4">
            <a:extLst>
              <a:ext uri="{FF2B5EF4-FFF2-40B4-BE49-F238E27FC236}">
                <a16:creationId xmlns:a16="http://schemas.microsoft.com/office/drawing/2014/main" id="{45ED408B-60A7-014E-A8F8-507A6558685F}"/>
              </a:ext>
            </a:extLst>
          </p:cNvPr>
          <p:cNvPicPr>
            <a:picLocks noChangeAspect="1"/>
          </p:cNvPicPr>
          <p:nvPr/>
        </p:nvPicPr>
        <p:blipFill>
          <a:blip r:embed="rId2"/>
          <a:stretch>
            <a:fillRect/>
          </a:stretch>
        </p:blipFill>
        <p:spPr>
          <a:xfrm>
            <a:off x="3791909" y="1078946"/>
            <a:ext cx="4608181" cy="3578420"/>
          </a:xfrm>
          <a:prstGeom prst="rect">
            <a:avLst/>
          </a:prstGeom>
        </p:spPr>
      </p:pic>
    </p:spTree>
    <p:extLst>
      <p:ext uri="{BB962C8B-B14F-4D97-AF65-F5344CB8AC3E}">
        <p14:creationId xmlns:p14="http://schemas.microsoft.com/office/powerpoint/2010/main" val="19857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0A1F-84FF-F745-87F0-136A7EEF0A21}"/>
              </a:ext>
            </a:extLst>
          </p:cNvPr>
          <p:cNvSpPr>
            <a:spLocks noGrp="1"/>
          </p:cNvSpPr>
          <p:nvPr>
            <p:ph type="title"/>
          </p:nvPr>
        </p:nvSpPr>
        <p:spPr>
          <a:xfrm>
            <a:off x="838200" y="76201"/>
            <a:ext cx="10515600" cy="935182"/>
          </a:xfrm>
        </p:spPr>
        <p:txBody>
          <a:bodyPr/>
          <a:lstStyle/>
          <a:p>
            <a:pPr algn="ctr"/>
            <a:r>
              <a:rPr lang="en-US" b="1" dirty="0"/>
              <a:t>Specifications</a:t>
            </a:r>
            <a:r>
              <a:rPr lang="en-US" dirty="0"/>
              <a:t> </a:t>
            </a:r>
            <a:r>
              <a:rPr lang="en-US" sz="3200" dirty="0"/>
              <a:t>(</a:t>
            </a:r>
            <a:r>
              <a:rPr lang="en-US" sz="3200" dirty="0" err="1"/>
              <a:t>OpenBCI</a:t>
            </a:r>
            <a:r>
              <a:rPr lang="en-US" sz="3200" dirty="0"/>
              <a:t> Wireless 16-Channel System)</a:t>
            </a:r>
          </a:p>
        </p:txBody>
      </p:sp>
      <p:sp>
        <p:nvSpPr>
          <p:cNvPr id="3" name="Content Placeholder 2">
            <a:extLst>
              <a:ext uri="{FF2B5EF4-FFF2-40B4-BE49-F238E27FC236}">
                <a16:creationId xmlns:a16="http://schemas.microsoft.com/office/drawing/2014/main" id="{E52A3E83-DD0C-854B-8A50-C46655AAD2BE}"/>
              </a:ext>
            </a:extLst>
          </p:cNvPr>
          <p:cNvSpPr>
            <a:spLocks noGrp="1"/>
          </p:cNvSpPr>
          <p:nvPr>
            <p:ph idx="1"/>
          </p:nvPr>
        </p:nvSpPr>
        <p:spPr>
          <a:xfrm>
            <a:off x="814700" y="3433448"/>
            <a:ext cx="6767945" cy="3481701"/>
          </a:xfrm>
        </p:spPr>
        <p:txBody>
          <a:bodyPr>
            <a:normAutofit/>
          </a:bodyPr>
          <a:lstStyle/>
          <a:p>
            <a:r>
              <a:rPr lang="en-US" sz="2400" dirty="0" err="1"/>
              <a:t>Ultracortex</a:t>
            </a:r>
            <a:r>
              <a:rPr lang="en-US" sz="2400" dirty="0"/>
              <a:t> MARK IV EEG headset (3d printed)</a:t>
            </a:r>
          </a:p>
          <a:p>
            <a:pPr lvl="1"/>
            <a:r>
              <a:rPr lang="en-US" sz="2000" dirty="0"/>
              <a:t>35 possible node locations (10-20 layout)</a:t>
            </a:r>
          </a:p>
          <a:p>
            <a:pPr lvl="1"/>
            <a:r>
              <a:rPr lang="en-US" sz="2000" dirty="0"/>
              <a:t>Ag-AgCl electrode “combs”</a:t>
            </a:r>
          </a:p>
          <a:p>
            <a:pPr lvl="1"/>
            <a:endParaRPr lang="en-US" sz="2000" dirty="0"/>
          </a:p>
          <a:p>
            <a:r>
              <a:rPr lang="en-US" sz="2400" dirty="0" err="1"/>
              <a:t>OpenBCI</a:t>
            </a:r>
            <a:r>
              <a:rPr lang="en-US" sz="2400" dirty="0"/>
              <a:t> </a:t>
            </a:r>
            <a:r>
              <a:rPr lang="en-US" sz="2400" dirty="0" err="1"/>
              <a:t>Cyton</a:t>
            </a:r>
            <a:r>
              <a:rPr lang="en-US" sz="2400" dirty="0"/>
              <a:t> board (8-channel; 24 bit)</a:t>
            </a:r>
          </a:p>
          <a:p>
            <a:pPr lvl="1"/>
            <a:r>
              <a:rPr lang="en-US" sz="2000" dirty="0" err="1"/>
              <a:t>OpenBCI</a:t>
            </a:r>
            <a:r>
              <a:rPr lang="en-US" sz="2000" dirty="0"/>
              <a:t> Daisy module (extends </a:t>
            </a:r>
            <a:r>
              <a:rPr lang="en-US" sz="2000" dirty="0" err="1"/>
              <a:t>Cyton</a:t>
            </a:r>
            <a:r>
              <a:rPr lang="en-US" sz="2000" dirty="0"/>
              <a:t> to 16 channels)</a:t>
            </a:r>
          </a:p>
          <a:p>
            <a:pPr lvl="1"/>
            <a:r>
              <a:rPr lang="en-US" sz="2000" dirty="0"/>
              <a:t>Built-in 3-axis accelerometer (16 bit)</a:t>
            </a:r>
          </a:p>
          <a:p>
            <a:pPr lvl="1"/>
            <a:r>
              <a:rPr lang="en-US" sz="2000" dirty="0"/>
              <a:t>Bluetooth or local SD storage</a:t>
            </a:r>
          </a:p>
          <a:p>
            <a:pPr lvl="1"/>
            <a:r>
              <a:rPr lang="en-US" sz="2000" dirty="0" err="1"/>
              <a:t>OpenBCI</a:t>
            </a:r>
            <a:r>
              <a:rPr lang="en-US" sz="2000" dirty="0"/>
              <a:t> programmable dongle (Bluetooth)</a:t>
            </a:r>
          </a:p>
        </p:txBody>
      </p:sp>
      <p:pic>
        <p:nvPicPr>
          <p:cNvPr id="4" name="Picture 3">
            <a:extLst>
              <a:ext uri="{FF2B5EF4-FFF2-40B4-BE49-F238E27FC236}">
                <a16:creationId xmlns:a16="http://schemas.microsoft.com/office/drawing/2014/main" id="{AC67C70D-8C89-954A-874E-244FBBF662FC}"/>
              </a:ext>
            </a:extLst>
          </p:cNvPr>
          <p:cNvPicPr>
            <a:picLocks noChangeAspect="1"/>
          </p:cNvPicPr>
          <p:nvPr/>
        </p:nvPicPr>
        <p:blipFill>
          <a:blip r:embed="rId3"/>
          <a:stretch>
            <a:fillRect/>
          </a:stretch>
        </p:blipFill>
        <p:spPr>
          <a:xfrm>
            <a:off x="8228878" y="3483768"/>
            <a:ext cx="3110448" cy="3374232"/>
          </a:xfrm>
          <a:prstGeom prst="rect">
            <a:avLst/>
          </a:prstGeom>
        </p:spPr>
      </p:pic>
      <p:pic>
        <p:nvPicPr>
          <p:cNvPr id="5" name="Picture 4">
            <a:extLst>
              <a:ext uri="{FF2B5EF4-FFF2-40B4-BE49-F238E27FC236}">
                <a16:creationId xmlns:a16="http://schemas.microsoft.com/office/drawing/2014/main" id="{7AA8E834-BC33-5248-9153-567CA2FF4270}"/>
              </a:ext>
            </a:extLst>
          </p:cNvPr>
          <p:cNvPicPr>
            <a:picLocks noChangeAspect="1"/>
          </p:cNvPicPr>
          <p:nvPr/>
        </p:nvPicPr>
        <p:blipFill>
          <a:blip r:embed="rId4"/>
          <a:stretch>
            <a:fillRect/>
          </a:stretch>
        </p:blipFill>
        <p:spPr>
          <a:xfrm>
            <a:off x="6161167" y="4878352"/>
            <a:ext cx="427124" cy="446682"/>
          </a:xfrm>
          <a:prstGeom prst="rect">
            <a:avLst/>
          </a:prstGeom>
        </p:spPr>
      </p:pic>
      <p:pic>
        <p:nvPicPr>
          <p:cNvPr id="6" name="Picture 5">
            <a:extLst>
              <a:ext uri="{FF2B5EF4-FFF2-40B4-BE49-F238E27FC236}">
                <a16:creationId xmlns:a16="http://schemas.microsoft.com/office/drawing/2014/main" id="{DF5F8A13-70A1-6F47-A2B0-547386C6BB37}"/>
              </a:ext>
            </a:extLst>
          </p:cNvPr>
          <p:cNvPicPr>
            <a:picLocks noChangeAspect="1"/>
          </p:cNvPicPr>
          <p:nvPr/>
        </p:nvPicPr>
        <p:blipFill>
          <a:blip r:embed="rId5"/>
          <a:stretch>
            <a:fillRect/>
          </a:stretch>
        </p:blipFill>
        <p:spPr>
          <a:xfrm>
            <a:off x="7234524" y="5294156"/>
            <a:ext cx="422305" cy="342434"/>
          </a:xfrm>
          <a:prstGeom prst="rect">
            <a:avLst/>
          </a:prstGeom>
        </p:spPr>
      </p:pic>
      <p:pic>
        <p:nvPicPr>
          <p:cNvPr id="7" name="Picture 6">
            <a:extLst>
              <a:ext uri="{FF2B5EF4-FFF2-40B4-BE49-F238E27FC236}">
                <a16:creationId xmlns:a16="http://schemas.microsoft.com/office/drawing/2014/main" id="{5A27BE9C-5625-DE46-A4FB-2FBB58A90A54}"/>
              </a:ext>
            </a:extLst>
          </p:cNvPr>
          <p:cNvPicPr>
            <a:picLocks noChangeAspect="1"/>
          </p:cNvPicPr>
          <p:nvPr/>
        </p:nvPicPr>
        <p:blipFill>
          <a:blip r:embed="rId6"/>
          <a:stretch>
            <a:fillRect/>
          </a:stretch>
        </p:blipFill>
        <p:spPr>
          <a:xfrm>
            <a:off x="6114823" y="6388769"/>
            <a:ext cx="458393" cy="220483"/>
          </a:xfrm>
          <a:prstGeom prst="rect">
            <a:avLst/>
          </a:prstGeom>
        </p:spPr>
      </p:pic>
      <p:pic>
        <p:nvPicPr>
          <p:cNvPr id="11" name="Picture 10">
            <a:extLst>
              <a:ext uri="{FF2B5EF4-FFF2-40B4-BE49-F238E27FC236}">
                <a16:creationId xmlns:a16="http://schemas.microsoft.com/office/drawing/2014/main" id="{F77F79C5-3E33-0E4E-A112-DC024BA3F48A}"/>
              </a:ext>
            </a:extLst>
          </p:cNvPr>
          <p:cNvPicPr>
            <a:picLocks noChangeAspect="1"/>
          </p:cNvPicPr>
          <p:nvPr/>
        </p:nvPicPr>
        <p:blipFill>
          <a:blip r:embed="rId7"/>
          <a:stretch>
            <a:fillRect/>
          </a:stretch>
        </p:blipFill>
        <p:spPr>
          <a:xfrm>
            <a:off x="4442841" y="4183178"/>
            <a:ext cx="357319" cy="345021"/>
          </a:xfrm>
          <a:prstGeom prst="rect">
            <a:avLst/>
          </a:prstGeom>
        </p:spPr>
      </p:pic>
      <p:pic>
        <p:nvPicPr>
          <p:cNvPr id="12" name="Picture 11">
            <a:extLst>
              <a:ext uri="{FF2B5EF4-FFF2-40B4-BE49-F238E27FC236}">
                <a16:creationId xmlns:a16="http://schemas.microsoft.com/office/drawing/2014/main" id="{D3BBA1EC-4FA6-9C46-B46A-74BD1779142D}"/>
              </a:ext>
            </a:extLst>
          </p:cNvPr>
          <p:cNvPicPr>
            <a:picLocks noChangeAspect="1"/>
          </p:cNvPicPr>
          <p:nvPr/>
        </p:nvPicPr>
        <p:blipFill>
          <a:blip r:embed="rId8"/>
          <a:stretch>
            <a:fillRect/>
          </a:stretch>
        </p:blipFill>
        <p:spPr>
          <a:xfrm>
            <a:off x="5962650" y="3835756"/>
            <a:ext cx="685800" cy="507901"/>
          </a:xfrm>
          <a:prstGeom prst="rect">
            <a:avLst/>
          </a:prstGeom>
        </p:spPr>
      </p:pic>
      <p:grpSp>
        <p:nvGrpSpPr>
          <p:cNvPr id="16" name="Group 15">
            <a:extLst>
              <a:ext uri="{FF2B5EF4-FFF2-40B4-BE49-F238E27FC236}">
                <a16:creationId xmlns:a16="http://schemas.microsoft.com/office/drawing/2014/main" id="{4090449E-D6B1-B94E-A77E-552C1A6838AD}"/>
              </a:ext>
            </a:extLst>
          </p:cNvPr>
          <p:cNvGrpSpPr/>
          <p:nvPr/>
        </p:nvGrpSpPr>
        <p:grpSpPr>
          <a:xfrm>
            <a:off x="7716987" y="1343696"/>
            <a:ext cx="3636813" cy="1817830"/>
            <a:chOff x="1156904" y="840842"/>
            <a:chExt cx="4115651" cy="2057173"/>
          </a:xfrm>
        </p:grpSpPr>
        <p:pic>
          <p:nvPicPr>
            <p:cNvPr id="13" name="Picture 12">
              <a:extLst>
                <a:ext uri="{FF2B5EF4-FFF2-40B4-BE49-F238E27FC236}">
                  <a16:creationId xmlns:a16="http://schemas.microsoft.com/office/drawing/2014/main" id="{C348DAF9-CFEF-0849-8382-DBE23A06FE82}"/>
                </a:ext>
              </a:extLst>
            </p:cNvPr>
            <p:cNvPicPr>
              <a:picLocks noChangeAspect="1"/>
            </p:cNvPicPr>
            <p:nvPr/>
          </p:nvPicPr>
          <p:blipFill>
            <a:blip r:embed="rId9"/>
            <a:stretch>
              <a:fillRect/>
            </a:stretch>
          </p:blipFill>
          <p:spPr>
            <a:xfrm>
              <a:off x="1221832" y="840842"/>
              <a:ext cx="4050723" cy="2057173"/>
            </a:xfrm>
            <a:prstGeom prst="rect">
              <a:avLst/>
            </a:prstGeom>
          </p:spPr>
        </p:pic>
        <p:pic>
          <p:nvPicPr>
            <p:cNvPr id="14" name="Picture 13">
              <a:extLst>
                <a:ext uri="{FF2B5EF4-FFF2-40B4-BE49-F238E27FC236}">
                  <a16:creationId xmlns:a16="http://schemas.microsoft.com/office/drawing/2014/main" id="{7C338901-99FC-CD42-963D-412255AF50FE}"/>
                </a:ext>
              </a:extLst>
            </p:cNvPr>
            <p:cNvPicPr>
              <a:picLocks noChangeAspect="1"/>
            </p:cNvPicPr>
            <p:nvPr/>
          </p:nvPicPr>
          <p:blipFill>
            <a:blip r:embed="rId6"/>
            <a:stretch>
              <a:fillRect/>
            </a:stretch>
          </p:blipFill>
          <p:spPr>
            <a:xfrm>
              <a:off x="3979355" y="886023"/>
              <a:ext cx="1056667" cy="508248"/>
            </a:xfrm>
            <a:prstGeom prst="rect">
              <a:avLst/>
            </a:prstGeom>
          </p:spPr>
        </p:pic>
        <p:pic>
          <p:nvPicPr>
            <p:cNvPr id="15" name="Picture 14">
              <a:extLst>
                <a:ext uri="{FF2B5EF4-FFF2-40B4-BE49-F238E27FC236}">
                  <a16:creationId xmlns:a16="http://schemas.microsoft.com/office/drawing/2014/main" id="{F2A14BBC-0659-1F41-98F0-A3F2620F4161}"/>
                </a:ext>
              </a:extLst>
            </p:cNvPr>
            <p:cNvPicPr>
              <a:picLocks noChangeAspect="1"/>
            </p:cNvPicPr>
            <p:nvPr/>
          </p:nvPicPr>
          <p:blipFill>
            <a:blip r:embed="rId10"/>
            <a:stretch>
              <a:fillRect/>
            </a:stretch>
          </p:blipFill>
          <p:spPr>
            <a:xfrm>
              <a:off x="1156904" y="1323038"/>
              <a:ext cx="1380692" cy="1338979"/>
            </a:xfrm>
            <a:prstGeom prst="rect">
              <a:avLst/>
            </a:prstGeom>
          </p:spPr>
        </p:pic>
      </p:grpSp>
      <p:grpSp>
        <p:nvGrpSpPr>
          <p:cNvPr id="21" name="Group 20">
            <a:extLst>
              <a:ext uri="{FF2B5EF4-FFF2-40B4-BE49-F238E27FC236}">
                <a16:creationId xmlns:a16="http://schemas.microsoft.com/office/drawing/2014/main" id="{7A913A5A-B5AD-2D43-BE9C-3821A5AEC854}"/>
              </a:ext>
            </a:extLst>
          </p:cNvPr>
          <p:cNvGrpSpPr/>
          <p:nvPr/>
        </p:nvGrpSpPr>
        <p:grpSpPr>
          <a:xfrm>
            <a:off x="1794541" y="1011383"/>
            <a:ext cx="4053808" cy="2203964"/>
            <a:chOff x="7757191" y="1172334"/>
            <a:chExt cx="4053808" cy="2203964"/>
          </a:xfrm>
        </p:grpSpPr>
        <p:pic>
          <p:nvPicPr>
            <p:cNvPr id="17" name="Picture 16">
              <a:extLst>
                <a:ext uri="{FF2B5EF4-FFF2-40B4-BE49-F238E27FC236}">
                  <a16:creationId xmlns:a16="http://schemas.microsoft.com/office/drawing/2014/main" id="{E30DCDCA-E13D-2F45-80DE-EC737702BF59}"/>
                </a:ext>
              </a:extLst>
            </p:cNvPr>
            <p:cNvPicPr>
              <a:picLocks noChangeAspect="1"/>
            </p:cNvPicPr>
            <p:nvPr/>
          </p:nvPicPr>
          <p:blipFill>
            <a:blip r:embed="rId11"/>
            <a:stretch>
              <a:fillRect/>
            </a:stretch>
          </p:blipFill>
          <p:spPr>
            <a:xfrm>
              <a:off x="9786814" y="1175901"/>
              <a:ext cx="2024185" cy="2200397"/>
            </a:xfrm>
            <a:prstGeom prst="rect">
              <a:avLst/>
            </a:prstGeom>
          </p:spPr>
        </p:pic>
        <p:pic>
          <p:nvPicPr>
            <p:cNvPr id="20" name="Picture 19">
              <a:extLst>
                <a:ext uri="{FF2B5EF4-FFF2-40B4-BE49-F238E27FC236}">
                  <a16:creationId xmlns:a16="http://schemas.microsoft.com/office/drawing/2014/main" id="{B8231F9E-0855-FA49-9AB5-E48C228835FC}"/>
                </a:ext>
              </a:extLst>
            </p:cNvPr>
            <p:cNvPicPr>
              <a:picLocks noChangeAspect="1"/>
            </p:cNvPicPr>
            <p:nvPr/>
          </p:nvPicPr>
          <p:blipFill>
            <a:blip r:embed="rId12"/>
            <a:stretch>
              <a:fillRect/>
            </a:stretch>
          </p:blipFill>
          <p:spPr>
            <a:xfrm>
              <a:off x="7757191" y="1172334"/>
              <a:ext cx="1858887" cy="2142655"/>
            </a:xfrm>
            <a:prstGeom prst="rect">
              <a:avLst/>
            </a:prstGeom>
          </p:spPr>
        </p:pic>
      </p:grpSp>
    </p:spTree>
    <p:extLst>
      <p:ext uri="{BB962C8B-B14F-4D97-AF65-F5344CB8AC3E}">
        <p14:creationId xmlns:p14="http://schemas.microsoft.com/office/powerpoint/2010/main" val="1279855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0A1F-84FF-F745-87F0-136A7EEF0A21}"/>
              </a:ext>
            </a:extLst>
          </p:cNvPr>
          <p:cNvSpPr>
            <a:spLocks noGrp="1"/>
          </p:cNvSpPr>
          <p:nvPr>
            <p:ph type="title"/>
          </p:nvPr>
        </p:nvSpPr>
        <p:spPr/>
        <p:txBody>
          <a:bodyPr/>
          <a:lstStyle/>
          <a:p>
            <a:r>
              <a:rPr lang="en-US" b="1" dirty="0"/>
              <a:t>Usage</a:t>
            </a:r>
            <a:r>
              <a:rPr lang="en-US" dirty="0"/>
              <a:t> </a:t>
            </a:r>
            <a:r>
              <a:rPr lang="en-US" sz="3200" dirty="0"/>
              <a:t>(</a:t>
            </a:r>
            <a:r>
              <a:rPr lang="en-US" sz="3200" dirty="0" err="1"/>
              <a:t>OpenBCI</a:t>
            </a:r>
            <a:r>
              <a:rPr lang="en-US" sz="3200" dirty="0"/>
              <a:t> Wireless 16-Channel System)</a:t>
            </a:r>
          </a:p>
        </p:txBody>
      </p:sp>
      <p:sp>
        <p:nvSpPr>
          <p:cNvPr id="3" name="Content Placeholder 2">
            <a:extLst>
              <a:ext uri="{FF2B5EF4-FFF2-40B4-BE49-F238E27FC236}">
                <a16:creationId xmlns:a16="http://schemas.microsoft.com/office/drawing/2014/main" id="{E52A3E83-DD0C-854B-8A50-C46655AAD2BE}"/>
              </a:ext>
            </a:extLst>
          </p:cNvPr>
          <p:cNvSpPr>
            <a:spLocks noGrp="1"/>
          </p:cNvSpPr>
          <p:nvPr>
            <p:ph idx="1"/>
          </p:nvPr>
        </p:nvSpPr>
        <p:spPr/>
        <p:txBody>
          <a:bodyPr/>
          <a:lstStyle/>
          <a:p>
            <a:r>
              <a:rPr lang="en-US" dirty="0"/>
              <a:t>Ideally suited for mobile data collection</a:t>
            </a:r>
          </a:p>
          <a:p>
            <a:endParaRPr lang="en-US" dirty="0"/>
          </a:p>
          <a:p>
            <a:r>
              <a:rPr lang="en-US" dirty="0"/>
              <a:t>Relatively inexpensive; good for piloting novel studies/designs</a:t>
            </a:r>
          </a:p>
          <a:p>
            <a:pPr lvl="1"/>
            <a:r>
              <a:rPr lang="en-US" dirty="0"/>
              <a:t>Could purchase multiple for “</a:t>
            </a:r>
            <a:r>
              <a:rPr lang="en-US" dirty="0" err="1"/>
              <a:t>hyperscanning</a:t>
            </a:r>
            <a:r>
              <a:rPr lang="en-US" dirty="0"/>
              <a:t>” studies</a:t>
            </a:r>
          </a:p>
          <a:p>
            <a:endParaRPr lang="en-US" dirty="0"/>
          </a:p>
          <a:p>
            <a:r>
              <a:rPr lang="en-US" dirty="0"/>
              <a:t>Will be using for a novel “golf task”</a:t>
            </a:r>
          </a:p>
          <a:p>
            <a:endParaRPr lang="en-US" dirty="0"/>
          </a:p>
        </p:txBody>
      </p:sp>
      <p:pic>
        <p:nvPicPr>
          <p:cNvPr id="4" name="Picture 3">
            <a:extLst>
              <a:ext uri="{FF2B5EF4-FFF2-40B4-BE49-F238E27FC236}">
                <a16:creationId xmlns:a16="http://schemas.microsoft.com/office/drawing/2014/main" id="{56813E76-CF39-BF42-AB15-1C9FD89284D3}"/>
              </a:ext>
            </a:extLst>
          </p:cNvPr>
          <p:cNvPicPr>
            <a:picLocks noChangeAspect="1"/>
          </p:cNvPicPr>
          <p:nvPr/>
        </p:nvPicPr>
        <p:blipFill>
          <a:blip r:embed="rId2"/>
          <a:stretch>
            <a:fillRect/>
          </a:stretch>
        </p:blipFill>
        <p:spPr>
          <a:xfrm>
            <a:off x="6418383" y="4334443"/>
            <a:ext cx="2162908" cy="2335010"/>
          </a:xfrm>
          <a:prstGeom prst="rect">
            <a:avLst/>
          </a:prstGeom>
        </p:spPr>
      </p:pic>
    </p:spTree>
    <p:extLst>
      <p:ext uri="{BB962C8B-B14F-4D97-AF65-F5344CB8AC3E}">
        <p14:creationId xmlns:p14="http://schemas.microsoft.com/office/powerpoint/2010/main" val="2376722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0A1F-84FF-F745-87F0-136A7EEF0A21}"/>
              </a:ext>
            </a:extLst>
          </p:cNvPr>
          <p:cNvSpPr>
            <a:spLocks noGrp="1"/>
          </p:cNvSpPr>
          <p:nvPr>
            <p:ph type="title"/>
          </p:nvPr>
        </p:nvSpPr>
        <p:spPr/>
        <p:txBody>
          <a:bodyPr/>
          <a:lstStyle/>
          <a:p>
            <a:r>
              <a:rPr lang="en-US" b="1" dirty="0"/>
              <a:t>Caveats</a:t>
            </a:r>
            <a:r>
              <a:rPr lang="en-US" dirty="0"/>
              <a:t> </a:t>
            </a:r>
            <a:r>
              <a:rPr lang="en-US" sz="3200" dirty="0"/>
              <a:t>(</a:t>
            </a:r>
            <a:r>
              <a:rPr lang="en-US" sz="3200" dirty="0" err="1"/>
              <a:t>OpenBCI</a:t>
            </a:r>
            <a:r>
              <a:rPr lang="en-US" sz="3200" dirty="0"/>
              <a:t> Wireless 16-Channel System)</a:t>
            </a:r>
          </a:p>
        </p:txBody>
      </p:sp>
      <p:sp>
        <p:nvSpPr>
          <p:cNvPr id="3" name="Content Placeholder 2">
            <a:extLst>
              <a:ext uri="{FF2B5EF4-FFF2-40B4-BE49-F238E27FC236}">
                <a16:creationId xmlns:a16="http://schemas.microsoft.com/office/drawing/2014/main" id="{E52A3E83-DD0C-854B-8A50-C46655AAD2BE}"/>
              </a:ext>
            </a:extLst>
          </p:cNvPr>
          <p:cNvSpPr>
            <a:spLocks noGrp="1"/>
          </p:cNvSpPr>
          <p:nvPr>
            <p:ph idx="1"/>
          </p:nvPr>
        </p:nvSpPr>
        <p:spPr/>
        <p:txBody>
          <a:bodyPr/>
          <a:lstStyle/>
          <a:p>
            <a:r>
              <a:rPr lang="en-US" dirty="0"/>
              <a:t>Low electrode density (can’t do perform topographical/source analyses)</a:t>
            </a:r>
          </a:p>
          <a:p>
            <a:endParaRPr lang="en-US" dirty="0"/>
          </a:p>
          <a:p>
            <a:r>
              <a:rPr lang="en-US" dirty="0"/>
              <a:t>Uncertainties regarding data quality, temporal precision, etc.</a:t>
            </a:r>
          </a:p>
          <a:p>
            <a:endParaRPr lang="en-US" dirty="0"/>
          </a:p>
          <a:p>
            <a:r>
              <a:rPr lang="en-US" dirty="0"/>
              <a:t>However, growing scientific support: </a:t>
            </a:r>
            <a:r>
              <a:rPr lang="en-US" dirty="0">
                <a:hlinkClick r:id="rId2"/>
              </a:rPr>
              <a:t>https://docs.openbci.com/citations/</a:t>
            </a:r>
            <a:endParaRPr lang="en-US" dirty="0"/>
          </a:p>
          <a:p>
            <a:endParaRPr lang="en-US" dirty="0"/>
          </a:p>
        </p:txBody>
      </p:sp>
    </p:spTree>
    <p:extLst>
      <p:ext uri="{BB962C8B-B14F-4D97-AF65-F5344CB8AC3E}">
        <p14:creationId xmlns:p14="http://schemas.microsoft.com/office/powerpoint/2010/main" val="376039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0A1F-84FF-F745-87F0-136A7EEF0A21}"/>
              </a:ext>
            </a:extLst>
          </p:cNvPr>
          <p:cNvSpPr>
            <a:spLocks noGrp="1"/>
          </p:cNvSpPr>
          <p:nvPr>
            <p:ph type="title"/>
          </p:nvPr>
        </p:nvSpPr>
        <p:spPr/>
        <p:txBody>
          <a:bodyPr/>
          <a:lstStyle/>
          <a:p>
            <a:r>
              <a:rPr lang="en-US" b="1" dirty="0"/>
              <a:t>Documentation</a:t>
            </a:r>
            <a:r>
              <a:rPr lang="en-US" dirty="0"/>
              <a:t> </a:t>
            </a:r>
            <a:r>
              <a:rPr lang="en-US" sz="3200" dirty="0"/>
              <a:t>(</a:t>
            </a:r>
            <a:r>
              <a:rPr lang="en-US" sz="3200" dirty="0" err="1"/>
              <a:t>OpenBCI</a:t>
            </a:r>
            <a:r>
              <a:rPr lang="en-US" sz="3200" dirty="0"/>
              <a:t> Wireless 16-Channel System)</a:t>
            </a:r>
          </a:p>
        </p:txBody>
      </p:sp>
      <p:sp>
        <p:nvSpPr>
          <p:cNvPr id="3" name="Content Placeholder 2">
            <a:extLst>
              <a:ext uri="{FF2B5EF4-FFF2-40B4-BE49-F238E27FC236}">
                <a16:creationId xmlns:a16="http://schemas.microsoft.com/office/drawing/2014/main" id="{E52A3E83-DD0C-854B-8A50-C46655AAD2BE}"/>
              </a:ext>
            </a:extLst>
          </p:cNvPr>
          <p:cNvSpPr>
            <a:spLocks noGrp="1"/>
          </p:cNvSpPr>
          <p:nvPr>
            <p:ph idx="1"/>
          </p:nvPr>
        </p:nvSpPr>
        <p:spPr/>
        <p:txBody>
          <a:bodyPr/>
          <a:lstStyle/>
          <a:p>
            <a:r>
              <a:rPr lang="en-US" dirty="0" err="1"/>
              <a:t>Ultracortex</a:t>
            </a:r>
            <a:r>
              <a:rPr lang="en-US" dirty="0"/>
              <a:t> Mark IV: </a:t>
            </a:r>
            <a:r>
              <a:rPr lang="en-US" dirty="0">
                <a:hlinkClick r:id="rId2"/>
              </a:rPr>
              <a:t>https://docs.openbci.com/AddOns/Headwear/MarkIV/</a:t>
            </a:r>
            <a:endParaRPr lang="en-US" dirty="0"/>
          </a:p>
          <a:p>
            <a:endParaRPr lang="en-US" dirty="0"/>
          </a:p>
          <a:p>
            <a:r>
              <a:rPr lang="en-US" dirty="0" err="1"/>
              <a:t>Cyton</a:t>
            </a:r>
            <a:r>
              <a:rPr lang="en-US" dirty="0"/>
              <a:t> board: </a:t>
            </a:r>
            <a:r>
              <a:rPr lang="en-US" dirty="0">
                <a:hlinkClick r:id="rId3"/>
              </a:rPr>
              <a:t>https://docs.openbci.com/GettingStarted/Boards/CytonGS/</a:t>
            </a:r>
            <a:endParaRPr lang="en-US" dirty="0"/>
          </a:p>
          <a:p>
            <a:endParaRPr lang="en-US" dirty="0"/>
          </a:p>
        </p:txBody>
      </p:sp>
    </p:spTree>
    <p:extLst>
      <p:ext uri="{BB962C8B-B14F-4D97-AF65-F5344CB8AC3E}">
        <p14:creationId xmlns:p14="http://schemas.microsoft.com/office/powerpoint/2010/main" val="3488250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DE148-6C7F-9445-B9F8-A1E495B0069A}"/>
              </a:ext>
            </a:extLst>
          </p:cNvPr>
          <p:cNvSpPr>
            <a:spLocks noGrp="1"/>
          </p:cNvSpPr>
          <p:nvPr>
            <p:ph type="title"/>
          </p:nvPr>
        </p:nvSpPr>
        <p:spPr>
          <a:xfrm>
            <a:off x="838200" y="1366611"/>
            <a:ext cx="10515600" cy="1325563"/>
          </a:xfrm>
        </p:spPr>
        <p:txBody>
          <a:bodyPr/>
          <a:lstStyle/>
          <a:p>
            <a:r>
              <a:rPr lang="en-US" dirty="0"/>
              <a:t>Questions?</a:t>
            </a:r>
          </a:p>
        </p:txBody>
      </p:sp>
      <p:sp>
        <p:nvSpPr>
          <p:cNvPr id="3" name="Content Placeholder 2">
            <a:extLst>
              <a:ext uri="{FF2B5EF4-FFF2-40B4-BE49-F238E27FC236}">
                <a16:creationId xmlns:a16="http://schemas.microsoft.com/office/drawing/2014/main" id="{4D688C70-6E5F-BD40-A662-A28CF1D2B352}"/>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buNone/>
            </a:pPr>
            <a:endParaRPr lang="en-US" dirty="0"/>
          </a:p>
          <a:p>
            <a:r>
              <a:rPr lang="en-US" i="1" dirty="0"/>
              <a:t>Next up: Collecting and Monitoring EEG</a:t>
            </a:r>
          </a:p>
        </p:txBody>
      </p:sp>
    </p:spTree>
    <p:extLst>
      <p:ext uri="{BB962C8B-B14F-4D97-AF65-F5344CB8AC3E}">
        <p14:creationId xmlns:p14="http://schemas.microsoft.com/office/powerpoint/2010/main" val="1644649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99D78-C14F-0245-8BAD-BE4EA8DC4068}"/>
              </a:ext>
            </a:extLst>
          </p:cNvPr>
          <p:cNvSpPr>
            <a:spLocks noGrp="1"/>
          </p:cNvSpPr>
          <p:nvPr>
            <p:ph type="title"/>
          </p:nvPr>
        </p:nvSpPr>
        <p:spPr/>
        <p:txBody>
          <a:bodyPr/>
          <a:lstStyle/>
          <a:p>
            <a:r>
              <a:rPr lang="en-US" dirty="0"/>
              <a:t>Module overview</a:t>
            </a:r>
          </a:p>
        </p:txBody>
      </p:sp>
      <p:sp>
        <p:nvSpPr>
          <p:cNvPr id="3" name="Content Placeholder 2">
            <a:extLst>
              <a:ext uri="{FF2B5EF4-FFF2-40B4-BE49-F238E27FC236}">
                <a16:creationId xmlns:a16="http://schemas.microsoft.com/office/drawing/2014/main" id="{A06771A2-51D6-AE4D-BA43-737394724208}"/>
              </a:ext>
            </a:extLst>
          </p:cNvPr>
          <p:cNvSpPr>
            <a:spLocks noGrp="1"/>
          </p:cNvSpPr>
          <p:nvPr>
            <p:ph idx="1"/>
          </p:nvPr>
        </p:nvSpPr>
        <p:spPr/>
        <p:txBody>
          <a:bodyPr>
            <a:normAutofit/>
          </a:bodyPr>
          <a:lstStyle/>
          <a:p>
            <a:pPr marL="514350" indent="-514350">
              <a:lnSpc>
                <a:spcPct val="150000"/>
              </a:lnSpc>
              <a:buFont typeface="+mj-lt"/>
              <a:buAutoNum type="arabicPeriod"/>
            </a:pPr>
            <a:r>
              <a:rPr lang="en-US" dirty="0"/>
              <a:t>EGI 128-channel saline-net high-impedance system</a:t>
            </a:r>
          </a:p>
          <a:p>
            <a:pPr marL="514350" indent="-514350">
              <a:lnSpc>
                <a:spcPct val="150000"/>
              </a:lnSpc>
              <a:buFont typeface="+mj-lt"/>
              <a:buAutoNum type="arabicPeriod"/>
            </a:pPr>
            <a:r>
              <a:rPr lang="en-US" dirty="0"/>
              <a:t>Brain Vision 128-channel gel-based active system</a:t>
            </a:r>
          </a:p>
          <a:p>
            <a:pPr marL="514350" indent="-514350">
              <a:lnSpc>
                <a:spcPct val="150000"/>
              </a:lnSpc>
              <a:buFont typeface="+mj-lt"/>
              <a:buAutoNum type="arabicPeriod"/>
            </a:pPr>
            <a:r>
              <a:rPr lang="en-US" dirty="0" err="1"/>
              <a:t>OpenBCI</a:t>
            </a:r>
            <a:r>
              <a:rPr lang="en-US" dirty="0"/>
              <a:t> 16-channel dry electrode mobile system</a:t>
            </a:r>
          </a:p>
          <a:p>
            <a:pPr marL="0" indent="0">
              <a:buNone/>
            </a:pPr>
            <a:endParaRPr lang="en-US" dirty="0"/>
          </a:p>
          <a:p>
            <a:pPr marL="0" indent="0">
              <a:buNone/>
            </a:pPr>
            <a:endParaRPr lang="en-US" dirty="0"/>
          </a:p>
          <a:p>
            <a:pPr marL="0" indent="0">
              <a:buNone/>
            </a:pPr>
            <a:r>
              <a:rPr lang="en-US" i="1" dirty="0"/>
              <a:t>Following module: Collecting and Monitoring EEG</a:t>
            </a:r>
          </a:p>
        </p:txBody>
      </p:sp>
    </p:spTree>
    <p:extLst>
      <p:ext uri="{BB962C8B-B14F-4D97-AF65-F5344CB8AC3E}">
        <p14:creationId xmlns:p14="http://schemas.microsoft.com/office/powerpoint/2010/main" val="1742083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9DB75-DE87-374C-8F1C-2DC8A93849A6}"/>
              </a:ext>
            </a:extLst>
          </p:cNvPr>
          <p:cNvSpPr>
            <a:spLocks noGrp="1"/>
          </p:cNvSpPr>
          <p:nvPr>
            <p:ph type="title"/>
          </p:nvPr>
        </p:nvSpPr>
        <p:spPr>
          <a:xfrm>
            <a:off x="0" y="4657366"/>
            <a:ext cx="12192000" cy="1325563"/>
          </a:xfrm>
        </p:spPr>
        <p:txBody>
          <a:bodyPr>
            <a:normAutofit/>
          </a:bodyPr>
          <a:lstStyle/>
          <a:p>
            <a:pPr algn="ctr">
              <a:lnSpc>
                <a:spcPct val="150000"/>
              </a:lnSpc>
            </a:pPr>
            <a:r>
              <a:rPr lang="en-US" b="1" dirty="0"/>
              <a:t>EGI 128-channel saline-net high-impedance system</a:t>
            </a:r>
          </a:p>
        </p:txBody>
      </p:sp>
      <p:pic>
        <p:nvPicPr>
          <p:cNvPr id="3" name="Picture 2">
            <a:extLst>
              <a:ext uri="{FF2B5EF4-FFF2-40B4-BE49-F238E27FC236}">
                <a16:creationId xmlns:a16="http://schemas.microsoft.com/office/drawing/2014/main" id="{6912D2C0-CFA5-0A4F-A935-0AF3FC329470}"/>
              </a:ext>
            </a:extLst>
          </p:cNvPr>
          <p:cNvPicPr>
            <a:picLocks noChangeAspect="1"/>
          </p:cNvPicPr>
          <p:nvPr/>
        </p:nvPicPr>
        <p:blipFill>
          <a:blip r:embed="rId2"/>
          <a:stretch>
            <a:fillRect/>
          </a:stretch>
        </p:blipFill>
        <p:spPr>
          <a:xfrm>
            <a:off x="5314088" y="403191"/>
            <a:ext cx="1563824" cy="1451535"/>
          </a:xfrm>
          <a:prstGeom prst="rect">
            <a:avLst/>
          </a:prstGeom>
        </p:spPr>
      </p:pic>
      <p:pic>
        <p:nvPicPr>
          <p:cNvPr id="8" name="Picture 4" descr="Geodesic EEG System 400 Research | Philips">
            <a:extLst>
              <a:ext uri="{FF2B5EF4-FFF2-40B4-BE49-F238E27FC236}">
                <a16:creationId xmlns:a16="http://schemas.microsoft.com/office/drawing/2014/main" id="{15C63BA0-5B5E-4D4F-881F-7CD553A32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906" y="2032998"/>
            <a:ext cx="4294187" cy="3033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777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0A1F-84FF-F745-87F0-136A7EEF0A21}"/>
              </a:ext>
            </a:extLst>
          </p:cNvPr>
          <p:cNvSpPr>
            <a:spLocks noGrp="1"/>
          </p:cNvSpPr>
          <p:nvPr>
            <p:ph type="title"/>
          </p:nvPr>
        </p:nvSpPr>
        <p:spPr>
          <a:xfrm>
            <a:off x="838200" y="76201"/>
            <a:ext cx="10515600" cy="935182"/>
          </a:xfrm>
        </p:spPr>
        <p:txBody>
          <a:bodyPr>
            <a:normAutofit/>
          </a:bodyPr>
          <a:lstStyle/>
          <a:p>
            <a:pPr algn="ctr"/>
            <a:r>
              <a:rPr lang="en-US" b="1" dirty="0"/>
              <a:t>Specifications</a:t>
            </a:r>
            <a:r>
              <a:rPr lang="en-US" dirty="0"/>
              <a:t> </a:t>
            </a:r>
            <a:r>
              <a:rPr lang="en-US" sz="3200" dirty="0"/>
              <a:t>(</a:t>
            </a:r>
            <a:r>
              <a:rPr lang="en-US" sz="3200" b="1" dirty="0"/>
              <a:t>EGI 128-channel system</a:t>
            </a:r>
            <a:r>
              <a:rPr lang="en-US" sz="3200" dirty="0"/>
              <a:t>)</a:t>
            </a:r>
          </a:p>
        </p:txBody>
      </p:sp>
      <p:sp>
        <p:nvSpPr>
          <p:cNvPr id="3" name="Content Placeholder 2">
            <a:extLst>
              <a:ext uri="{FF2B5EF4-FFF2-40B4-BE49-F238E27FC236}">
                <a16:creationId xmlns:a16="http://schemas.microsoft.com/office/drawing/2014/main" id="{E52A3E83-DD0C-854B-8A50-C46655AAD2BE}"/>
              </a:ext>
            </a:extLst>
          </p:cNvPr>
          <p:cNvSpPr>
            <a:spLocks noGrp="1"/>
          </p:cNvSpPr>
          <p:nvPr>
            <p:ph idx="1"/>
          </p:nvPr>
        </p:nvSpPr>
        <p:spPr>
          <a:xfrm>
            <a:off x="533750" y="3415713"/>
            <a:ext cx="6767945" cy="3481701"/>
          </a:xfrm>
        </p:spPr>
        <p:txBody>
          <a:bodyPr>
            <a:normAutofit/>
          </a:bodyPr>
          <a:lstStyle/>
          <a:p>
            <a:r>
              <a:rPr lang="en-US" sz="2400" dirty="0" err="1"/>
              <a:t>Netamps</a:t>
            </a:r>
            <a:r>
              <a:rPr lang="en-US" sz="2400" dirty="0"/>
              <a:t> 400 amplifier</a:t>
            </a:r>
          </a:p>
          <a:p>
            <a:pPr lvl="1"/>
            <a:r>
              <a:rPr lang="en-US" sz="2000" dirty="0"/>
              <a:t>64-channel geodesic nets for infant-adult</a:t>
            </a:r>
          </a:p>
          <a:p>
            <a:pPr lvl="1"/>
            <a:r>
              <a:rPr lang="en-US" sz="2000" dirty="0"/>
              <a:t>128-channel geodesic nets for children-adult </a:t>
            </a:r>
          </a:p>
          <a:p>
            <a:pPr lvl="1"/>
            <a:endParaRPr lang="en-US" sz="1600" dirty="0"/>
          </a:p>
          <a:p>
            <a:r>
              <a:rPr lang="en-US" sz="2400" dirty="0" err="1"/>
              <a:t>Netstation</a:t>
            </a:r>
            <a:r>
              <a:rPr lang="en-US" sz="2400" dirty="0"/>
              <a:t> 5.0</a:t>
            </a:r>
          </a:p>
          <a:p>
            <a:r>
              <a:rPr lang="en-US" sz="2400" dirty="0" err="1"/>
              <a:t>ePrime</a:t>
            </a:r>
            <a:r>
              <a:rPr lang="en-US" sz="2400" dirty="0"/>
              <a:t> 2.0 for stimulus presentation</a:t>
            </a:r>
          </a:p>
        </p:txBody>
      </p:sp>
      <p:pic>
        <p:nvPicPr>
          <p:cNvPr id="2050" name="Picture 2">
            <a:extLst>
              <a:ext uri="{FF2B5EF4-FFF2-40B4-BE49-F238E27FC236}">
                <a16:creationId xmlns:a16="http://schemas.microsoft.com/office/drawing/2014/main" id="{EB42E987-3E59-F74D-890E-08DF45DA2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9244" y="1196016"/>
            <a:ext cx="2819459" cy="294062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Think this is a good idea? It is about to be put to the test | The Times">
            <a:extLst>
              <a:ext uri="{FF2B5EF4-FFF2-40B4-BE49-F238E27FC236}">
                <a16:creationId xmlns:a16="http://schemas.microsoft.com/office/drawing/2014/main" id="{4DF30D3F-57F5-2742-8740-FB4B73A952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3922" y="1194460"/>
            <a:ext cx="2602320" cy="173354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Egi eeg system. Egi philips">
            <a:extLst>
              <a:ext uri="{FF2B5EF4-FFF2-40B4-BE49-F238E27FC236}">
                <a16:creationId xmlns:a16="http://schemas.microsoft.com/office/drawing/2014/main" id="{8AA1F979-FB85-8441-A5DF-7164C6EE3E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1892" y="1194460"/>
            <a:ext cx="3086878" cy="173636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Geodesic Sensor Net. Technical Manual. Riverfront Research Park 1600  Millrace Drive, Suite 307 Eugene, OR - PDF Free Download">
            <a:extLst>
              <a:ext uri="{FF2B5EF4-FFF2-40B4-BE49-F238E27FC236}">
                <a16:creationId xmlns:a16="http://schemas.microsoft.com/office/drawing/2014/main" id="{457FB354-02C8-E140-9549-9451AF6661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4420" y="1194460"/>
            <a:ext cx="1426533" cy="173636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Prime® Legacy Versions | Psychology Software Tools">
            <a:extLst>
              <a:ext uri="{FF2B5EF4-FFF2-40B4-BE49-F238E27FC236}">
                <a16:creationId xmlns:a16="http://schemas.microsoft.com/office/drawing/2014/main" id="{2E0A402E-C494-5648-BA42-390C113007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7392" y="4379936"/>
            <a:ext cx="1382396" cy="77662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et Station Research software | Philips">
            <a:extLst>
              <a:ext uri="{FF2B5EF4-FFF2-40B4-BE49-F238E27FC236}">
                <a16:creationId xmlns:a16="http://schemas.microsoft.com/office/drawing/2014/main" id="{39BDCDD3-65C6-C442-B4E1-72FD2E2DE5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61493" y="5106936"/>
            <a:ext cx="2842202" cy="15916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Prime 2.0: Slide State Creation - YouTube">
            <a:extLst>
              <a:ext uri="{FF2B5EF4-FFF2-40B4-BE49-F238E27FC236}">
                <a16:creationId xmlns:a16="http://schemas.microsoft.com/office/drawing/2014/main" id="{1FC1FEC4-C4D5-814A-A249-5BE2250F24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68332" y="5102361"/>
            <a:ext cx="2850371" cy="159620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Facilities - Brain &amp; Language Lab">
            <a:extLst>
              <a:ext uri="{FF2B5EF4-FFF2-40B4-BE49-F238E27FC236}">
                <a16:creationId xmlns:a16="http://schemas.microsoft.com/office/drawing/2014/main" id="{8E7484EC-9C53-6F4F-8BBE-CE7EA634CCB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61493" y="3091210"/>
            <a:ext cx="2819460" cy="1832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57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0A1F-84FF-F745-87F0-136A7EEF0A21}"/>
              </a:ext>
            </a:extLst>
          </p:cNvPr>
          <p:cNvSpPr>
            <a:spLocks noGrp="1"/>
          </p:cNvSpPr>
          <p:nvPr>
            <p:ph type="title"/>
          </p:nvPr>
        </p:nvSpPr>
        <p:spPr/>
        <p:txBody>
          <a:bodyPr/>
          <a:lstStyle/>
          <a:p>
            <a:r>
              <a:rPr lang="en-US" b="1" dirty="0"/>
              <a:t>Usage</a:t>
            </a:r>
            <a:r>
              <a:rPr lang="en-US" dirty="0"/>
              <a:t> </a:t>
            </a:r>
            <a:r>
              <a:rPr lang="en-US" sz="3200" dirty="0"/>
              <a:t>(</a:t>
            </a:r>
            <a:r>
              <a:rPr lang="en-US" sz="3200" b="1" dirty="0"/>
              <a:t>EGI 128-channel system</a:t>
            </a:r>
            <a:r>
              <a:rPr lang="en-US" sz="3200" dirty="0"/>
              <a:t>)</a:t>
            </a:r>
          </a:p>
        </p:txBody>
      </p:sp>
      <p:sp>
        <p:nvSpPr>
          <p:cNvPr id="3" name="Content Placeholder 2">
            <a:extLst>
              <a:ext uri="{FF2B5EF4-FFF2-40B4-BE49-F238E27FC236}">
                <a16:creationId xmlns:a16="http://schemas.microsoft.com/office/drawing/2014/main" id="{E52A3E83-DD0C-854B-8A50-C46655AAD2BE}"/>
              </a:ext>
            </a:extLst>
          </p:cNvPr>
          <p:cNvSpPr>
            <a:spLocks noGrp="1"/>
          </p:cNvSpPr>
          <p:nvPr>
            <p:ph idx="1"/>
          </p:nvPr>
        </p:nvSpPr>
        <p:spPr/>
        <p:txBody>
          <a:bodyPr/>
          <a:lstStyle/>
          <a:p>
            <a:r>
              <a:rPr lang="en-US" dirty="0"/>
              <a:t>Great for quickly collecting high-density EEG</a:t>
            </a:r>
          </a:p>
          <a:p>
            <a:endParaRPr lang="en-US" dirty="0"/>
          </a:p>
          <a:p>
            <a:r>
              <a:rPr lang="en-US" dirty="0"/>
              <a:t>Well tolerated by infants/children</a:t>
            </a:r>
          </a:p>
          <a:p>
            <a:endParaRPr lang="en-US" dirty="0"/>
          </a:p>
          <a:p>
            <a:r>
              <a:rPr lang="en-US" dirty="0"/>
              <a:t>We will likely use for infant/child studies</a:t>
            </a:r>
          </a:p>
          <a:p>
            <a:endParaRPr lang="en-US" dirty="0"/>
          </a:p>
          <a:p>
            <a:endParaRPr lang="en-US" dirty="0"/>
          </a:p>
        </p:txBody>
      </p:sp>
      <p:pic>
        <p:nvPicPr>
          <p:cNvPr id="4" name="Picture 2" descr="Think this is a good idea? It is about to be put to the test | The Times">
            <a:extLst>
              <a:ext uri="{FF2B5EF4-FFF2-40B4-BE49-F238E27FC236}">
                <a16:creationId xmlns:a16="http://schemas.microsoft.com/office/drawing/2014/main" id="{AE570C71-AA79-CB47-887D-AB17E6CF51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3506" y="4957567"/>
            <a:ext cx="2602320" cy="17335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Egi eeg system. Egi philips">
            <a:extLst>
              <a:ext uri="{FF2B5EF4-FFF2-40B4-BE49-F238E27FC236}">
                <a16:creationId xmlns:a16="http://schemas.microsoft.com/office/drawing/2014/main" id="{49D27099-583D-1A47-8A6D-4BC851B99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1476" y="4957567"/>
            <a:ext cx="3086878" cy="1736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160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0A1F-84FF-F745-87F0-136A7EEF0A21}"/>
              </a:ext>
            </a:extLst>
          </p:cNvPr>
          <p:cNvSpPr>
            <a:spLocks noGrp="1"/>
          </p:cNvSpPr>
          <p:nvPr>
            <p:ph type="title"/>
          </p:nvPr>
        </p:nvSpPr>
        <p:spPr/>
        <p:txBody>
          <a:bodyPr/>
          <a:lstStyle/>
          <a:p>
            <a:r>
              <a:rPr lang="en-US" b="1" dirty="0"/>
              <a:t>Caveats</a:t>
            </a:r>
            <a:r>
              <a:rPr lang="en-US" dirty="0"/>
              <a:t> </a:t>
            </a:r>
            <a:r>
              <a:rPr lang="en-US" sz="3200" dirty="0"/>
              <a:t>(</a:t>
            </a:r>
            <a:r>
              <a:rPr lang="en-US" sz="3200" b="1" dirty="0"/>
              <a:t>EGI 128-channel system</a:t>
            </a:r>
            <a:r>
              <a:rPr lang="en-US" sz="3200" dirty="0"/>
              <a:t>)</a:t>
            </a:r>
          </a:p>
        </p:txBody>
      </p:sp>
      <p:sp>
        <p:nvSpPr>
          <p:cNvPr id="3" name="Content Placeholder 2">
            <a:extLst>
              <a:ext uri="{FF2B5EF4-FFF2-40B4-BE49-F238E27FC236}">
                <a16:creationId xmlns:a16="http://schemas.microsoft.com/office/drawing/2014/main" id="{E52A3E83-DD0C-854B-8A50-C46655AAD2BE}"/>
              </a:ext>
            </a:extLst>
          </p:cNvPr>
          <p:cNvSpPr>
            <a:spLocks noGrp="1"/>
          </p:cNvSpPr>
          <p:nvPr>
            <p:ph idx="1"/>
          </p:nvPr>
        </p:nvSpPr>
        <p:spPr/>
        <p:txBody>
          <a:bodyPr/>
          <a:lstStyle/>
          <a:p>
            <a:r>
              <a:rPr lang="en-US" dirty="0"/>
              <a:t>Increased likelihood of bridged electrodes</a:t>
            </a:r>
          </a:p>
          <a:p>
            <a:endParaRPr lang="en-US" dirty="0"/>
          </a:p>
          <a:p>
            <a:r>
              <a:rPr lang="en-US" dirty="0"/>
              <a:t>Must re-apply saline for recordings more than 15-20 mins</a:t>
            </a:r>
          </a:p>
          <a:p>
            <a:endParaRPr lang="en-US" dirty="0"/>
          </a:p>
          <a:p>
            <a:r>
              <a:rPr lang="en-US" dirty="0"/>
              <a:t>Does not use standard 10-5 (10-20 layout)</a:t>
            </a:r>
          </a:p>
          <a:p>
            <a:endParaRPr lang="en-US" dirty="0"/>
          </a:p>
          <a:p>
            <a:r>
              <a:rPr lang="en-US" dirty="0"/>
              <a:t>Traditionally, EGI is optimized for use with </a:t>
            </a:r>
            <a:r>
              <a:rPr lang="en-US" dirty="0" err="1"/>
              <a:t>ePrime</a:t>
            </a:r>
            <a:r>
              <a:rPr lang="en-US" dirty="0"/>
              <a:t>…</a:t>
            </a:r>
          </a:p>
        </p:txBody>
      </p:sp>
      <p:pic>
        <p:nvPicPr>
          <p:cNvPr id="4" name="Picture 2">
            <a:extLst>
              <a:ext uri="{FF2B5EF4-FFF2-40B4-BE49-F238E27FC236}">
                <a16:creationId xmlns:a16="http://schemas.microsoft.com/office/drawing/2014/main" id="{02BD2F55-021F-5845-A1B3-5212D48587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8261" y="3018171"/>
            <a:ext cx="2467688" cy="2573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066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0A1F-84FF-F745-87F0-136A7EEF0A21}"/>
              </a:ext>
            </a:extLst>
          </p:cNvPr>
          <p:cNvSpPr>
            <a:spLocks noGrp="1"/>
          </p:cNvSpPr>
          <p:nvPr>
            <p:ph type="title"/>
          </p:nvPr>
        </p:nvSpPr>
        <p:spPr/>
        <p:txBody>
          <a:bodyPr/>
          <a:lstStyle/>
          <a:p>
            <a:r>
              <a:rPr lang="en-US" b="1" dirty="0"/>
              <a:t>Documentation</a:t>
            </a:r>
            <a:r>
              <a:rPr lang="en-US" dirty="0"/>
              <a:t> </a:t>
            </a:r>
            <a:r>
              <a:rPr lang="en-US" sz="3200" dirty="0"/>
              <a:t>(</a:t>
            </a:r>
            <a:r>
              <a:rPr lang="en-US" sz="3200" b="1" dirty="0"/>
              <a:t>EGI 128-channel system</a:t>
            </a:r>
            <a:r>
              <a:rPr lang="en-US" sz="3200" dirty="0"/>
              <a:t>)</a:t>
            </a:r>
          </a:p>
        </p:txBody>
      </p:sp>
      <p:sp>
        <p:nvSpPr>
          <p:cNvPr id="3" name="Content Placeholder 2">
            <a:extLst>
              <a:ext uri="{FF2B5EF4-FFF2-40B4-BE49-F238E27FC236}">
                <a16:creationId xmlns:a16="http://schemas.microsoft.com/office/drawing/2014/main" id="{E52A3E83-DD0C-854B-8A50-C46655AAD2BE}"/>
              </a:ext>
            </a:extLst>
          </p:cNvPr>
          <p:cNvSpPr>
            <a:spLocks noGrp="1"/>
          </p:cNvSpPr>
          <p:nvPr>
            <p:ph idx="1"/>
          </p:nvPr>
        </p:nvSpPr>
        <p:spPr/>
        <p:txBody>
          <a:bodyPr/>
          <a:lstStyle/>
          <a:p>
            <a:r>
              <a:rPr lang="en-US" dirty="0">
                <a:hlinkClick r:id="rId2"/>
              </a:rPr>
              <a:t>https://www.egi.com/knowledge-center</a:t>
            </a:r>
            <a:endParaRPr lang="en-US" dirty="0"/>
          </a:p>
          <a:p>
            <a:endParaRPr lang="en-US" dirty="0"/>
          </a:p>
        </p:txBody>
      </p:sp>
    </p:spTree>
    <p:extLst>
      <p:ext uri="{BB962C8B-B14F-4D97-AF65-F5344CB8AC3E}">
        <p14:creationId xmlns:p14="http://schemas.microsoft.com/office/powerpoint/2010/main" val="2483398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9DB75-DE87-374C-8F1C-2DC8A93849A6}"/>
              </a:ext>
            </a:extLst>
          </p:cNvPr>
          <p:cNvSpPr>
            <a:spLocks noGrp="1"/>
          </p:cNvSpPr>
          <p:nvPr>
            <p:ph type="title"/>
          </p:nvPr>
        </p:nvSpPr>
        <p:spPr>
          <a:xfrm>
            <a:off x="0" y="4657366"/>
            <a:ext cx="12192000" cy="1325563"/>
          </a:xfrm>
        </p:spPr>
        <p:txBody>
          <a:bodyPr>
            <a:normAutofit/>
          </a:bodyPr>
          <a:lstStyle/>
          <a:p>
            <a:pPr algn="ctr">
              <a:lnSpc>
                <a:spcPct val="150000"/>
              </a:lnSpc>
            </a:pPr>
            <a:r>
              <a:rPr lang="en-US" b="1" dirty="0"/>
              <a:t>Brain Vision 128-channel gel-based active system</a:t>
            </a:r>
          </a:p>
        </p:txBody>
      </p:sp>
      <p:pic>
        <p:nvPicPr>
          <p:cNvPr id="3" name="Picture 2">
            <a:extLst>
              <a:ext uri="{FF2B5EF4-FFF2-40B4-BE49-F238E27FC236}">
                <a16:creationId xmlns:a16="http://schemas.microsoft.com/office/drawing/2014/main" id="{C9B8822E-727D-3042-87CD-2F7468541423}"/>
              </a:ext>
            </a:extLst>
          </p:cNvPr>
          <p:cNvPicPr>
            <a:picLocks noChangeAspect="1"/>
          </p:cNvPicPr>
          <p:nvPr/>
        </p:nvPicPr>
        <p:blipFill>
          <a:blip r:embed="rId2"/>
          <a:stretch>
            <a:fillRect/>
          </a:stretch>
        </p:blipFill>
        <p:spPr>
          <a:xfrm>
            <a:off x="4257037" y="1596120"/>
            <a:ext cx="3677925" cy="3146612"/>
          </a:xfrm>
          <a:prstGeom prst="rect">
            <a:avLst/>
          </a:prstGeom>
        </p:spPr>
      </p:pic>
    </p:spTree>
    <p:extLst>
      <p:ext uri="{BB962C8B-B14F-4D97-AF65-F5344CB8AC3E}">
        <p14:creationId xmlns:p14="http://schemas.microsoft.com/office/powerpoint/2010/main" val="2358232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0A1F-84FF-F745-87F0-136A7EEF0A21}"/>
              </a:ext>
            </a:extLst>
          </p:cNvPr>
          <p:cNvSpPr>
            <a:spLocks noGrp="1"/>
          </p:cNvSpPr>
          <p:nvPr>
            <p:ph type="title"/>
          </p:nvPr>
        </p:nvSpPr>
        <p:spPr>
          <a:xfrm>
            <a:off x="838200" y="76201"/>
            <a:ext cx="10515600" cy="935182"/>
          </a:xfrm>
        </p:spPr>
        <p:txBody>
          <a:bodyPr/>
          <a:lstStyle/>
          <a:p>
            <a:pPr algn="ctr"/>
            <a:r>
              <a:rPr lang="en-US" b="1" dirty="0"/>
              <a:t>Specifications</a:t>
            </a:r>
            <a:r>
              <a:rPr lang="en-US" dirty="0"/>
              <a:t> </a:t>
            </a:r>
            <a:r>
              <a:rPr lang="en-US" sz="3200" dirty="0"/>
              <a:t>(</a:t>
            </a:r>
            <a:r>
              <a:rPr lang="en-US" sz="3200" b="1" dirty="0"/>
              <a:t>Brain Vision 128-channel system</a:t>
            </a:r>
            <a:r>
              <a:rPr lang="en-US" sz="3200" dirty="0"/>
              <a:t>)</a:t>
            </a:r>
          </a:p>
        </p:txBody>
      </p:sp>
      <p:sp>
        <p:nvSpPr>
          <p:cNvPr id="3" name="Content Placeholder 2">
            <a:extLst>
              <a:ext uri="{FF2B5EF4-FFF2-40B4-BE49-F238E27FC236}">
                <a16:creationId xmlns:a16="http://schemas.microsoft.com/office/drawing/2014/main" id="{E52A3E83-DD0C-854B-8A50-C46655AAD2BE}"/>
              </a:ext>
            </a:extLst>
          </p:cNvPr>
          <p:cNvSpPr>
            <a:spLocks noGrp="1"/>
          </p:cNvSpPr>
          <p:nvPr>
            <p:ph idx="1"/>
          </p:nvPr>
        </p:nvSpPr>
        <p:spPr>
          <a:xfrm>
            <a:off x="1629214" y="3947996"/>
            <a:ext cx="6767945" cy="3481701"/>
          </a:xfrm>
        </p:spPr>
        <p:txBody>
          <a:bodyPr>
            <a:normAutofit/>
          </a:bodyPr>
          <a:lstStyle/>
          <a:p>
            <a:r>
              <a:rPr lang="en-US" sz="2400" dirty="0" err="1"/>
              <a:t>ActiCap</a:t>
            </a:r>
            <a:r>
              <a:rPr lang="en-US" sz="2400" dirty="0"/>
              <a:t> Slim electrodes (removable)</a:t>
            </a:r>
          </a:p>
          <a:p>
            <a:pPr lvl="1"/>
            <a:r>
              <a:rPr lang="en-US" sz="1600" dirty="0"/>
              <a:t>Cap sizes for child-adult</a:t>
            </a:r>
          </a:p>
          <a:p>
            <a:pPr lvl="1"/>
            <a:r>
              <a:rPr lang="en-US" sz="1600" dirty="0"/>
              <a:t>Standard (10-5) and custom equidistant layouts</a:t>
            </a:r>
          </a:p>
          <a:p>
            <a:pPr lvl="1"/>
            <a:endParaRPr lang="en-US" sz="2000" dirty="0"/>
          </a:p>
          <a:p>
            <a:r>
              <a:rPr lang="en-US" sz="2400" dirty="0" err="1"/>
              <a:t>ActiChamp</a:t>
            </a:r>
            <a:r>
              <a:rPr lang="en-US" sz="2400" dirty="0"/>
              <a:t> Plus amplifier and battery</a:t>
            </a:r>
          </a:p>
          <a:p>
            <a:endParaRPr lang="en-US" sz="2400" dirty="0"/>
          </a:p>
        </p:txBody>
      </p:sp>
      <p:pic>
        <p:nvPicPr>
          <p:cNvPr id="8" name="Picture 7">
            <a:extLst>
              <a:ext uri="{FF2B5EF4-FFF2-40B4-BE49-F238E27FC236}">
                <a16:creationId xmlns:a16="http://schemas.microsoft.com/office/drawing/2014/main" id="{9B42FB2E-F6C8-F24D-99BD-5141A22449FA}"/>
              </a:ext>
            </a:extLst>
          </p:cNvPr>
          <p:cNvPicPr>
            <a:picLocks noChangeAspect="1"/>
          </p:cNvPicPr>
          <p:nvPr/>
        </p:nvPicPr>
        <p:blipFill>
          <a:blip r:embed="rId3"/>
          <a:stretch>
            <a:fillRect/>
          </a:stretch>
        </p:blipFill>
        <p:spPr>
          <a:xfrm>
            <a:off x="6553619" y="1262953"/>
            <a:ext cx="2201483" cy="2252957"/>
          </a:xfrm>
          <a:prstGeom prst="rect">
            <a:avLst/>
          </a:prstGeom>
        </p:spPr>
      </p:pic>
      <p:pic>
        <p:nvPicPr>
          <p:cNvPr id="9" name="Picture 8">
            <a:extLst>
              <a:ext uri="{FF2B5EF4-FFF2-40B4-BE49-F238E27FC236}">
                <a16:creationId xmlns:a16="http://schemas.microsoft.com/office/drawing/2014/main" id="{E62D8701-3102-A340-9A5F-D7D4EED9ACC5}"/>
              </a:ext>
            </a:extLst>
          </p:cNvPr>
          <p:cNvPicPr>
            <a:picLocks noChangeAspect="1"/>
          </p:cNvPicPr>
          <p:nvPr/>
        </p:nvPicPr>
        <p:blipFill>
          <a:blip r:embed="rId4"/>
          <a:stretch>
            <a:fillRect/>
          </a:stretch>
        </p:blipFill>
        <p:spPr>
          <a:xfrm>
            <a:off x="1465772" y="1335994"/>
            <a:ext cx="1850903" cy="1977255"/>
          </a:xfrm>
          <a:prstGeom prst="rect">
            <a:avLst/>
          </a:prstGeom>
        </p:spPr>
      </p:pic>
      <p:pic>
        <p:nvPicPr>
          <p:cNvPr id="10" name="Picture 9">
            <a:extLst>
              <a:ext uri="{FF2B5EF4-FFF2-40B4-BE49-F238E27FC236}">
                <a16:creationId xmlns:a16="http://schemas.microsoft.com/office/drawing/2014/main" id="{83283833-A837-E94E-9A7B-7C14B20D185B}"/>
              </a:ext>
            </a:extLst>
          </p:cNvPr>
          <p:cNvPicPr>
            <a:picLocks noChangeAspect="1"/>
          </p:cNvPicPr>
          <p:nvPr/>
        </p:nvPicPr>
        <p:blipFill>
          <a:blip r:embed="rId5"/>
          <a:stretch>
            <a:fillRect/>
          </a:stretch>
        </p:blipFill>
        <p:spPr>
          <a:xfrm>
            <a:off x="8976244" y="1292494"/>
            <a:ext cx="3107147" cy="5417589"/>
          </a:xfrm>
          <a:prstGeom prst="rect">
            <a:avLst/>
          </a:prstGeom>
        </p:spPr>
      </p:pic>
      <p:pic>
        <p:nvPicPr>
          <p:cNvPr id="18" name="Picture 17">
            <a:extLst>
              <a:ext uri="{FF2B5EF4-FFF2-40B4-BE49-F238E27FC236}">
                <a16:creationId xmlns:a16="http://schemas.microsoft.com/office/drawing/2014/main" id="{D2C290A0-E84F-8044-BE58-25BF77AAA644}"/>
              </a:ext>
            </a:extLst>
          </p:cNvPr>
          <p:cNvPicPr>
            <a:picLocks noChangeAspect="1"/>
          </p:cNvPicPr>
          <p:nvPr/>
        </p:nvPicPr>
        <p:blipFill>
          <a:blip r:embed="rId6"/>
          <a:stretch>
            <a:fillRect/>
          </a:stretch>
        </p:blipFill>
        <p:spPr>
          <a:xfrm>
            <a:off x="3912446" y="1374108"/>
            <a:ext cx="2201483" cy="2030645"/>
          </a:xfrm>
          <a:prstGeom prst="rect">
            <a:avLst/>
          </a:prstGeom>
        </p:spPr>
      </p:pic>
    </p:spTree>
    <p:extLst>
      <p:ext uri="{BB962C8B-B14F-4D97-AF65-F5344CB8AC3E}">
        <p14:creationId xmlns:p14="http://schemas.microsoft.com/office/powerpoint/2010/main" val="8265037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8040</TotalTime>
  <Words>571</Words>
  <Application>Microsoft Macintosh PowerPoint</Application>
  <PresentationFormat>Widescreen</PresentationFormat>
  <Paragraphs>101</Paragraphs>
  <Slides>18</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Lecture Module 3:  Our EEG Systems A brief introduction to our available EEG systems</vt:lpstr>
      <vt:lpstr>Module overview</vt:lpstr>
      <vt:lpstr>EGI 128-channel saline-net high-impedance system</vt:lpstr>
      <vt:lpstr>Specifications (EGI 128-channel system)</vt:lpstr>
      <vt:lpstr>Usage (EGI 128-channel system)</vt:lpstr>
      <vt:lpstr>Caveats (EGI 128-channel system)</vt:lpstr>
      <vt:lpstr>Documentation (EGI 128-channel system)</vt:lpstr>
      <vt:lpstr>Brain Vision 128-channel gel-based active system</vt:lpstr>
      <vt:lpstr>Specifications (Brain Vision 128-channel system)</vt:lpstr>
      <vt:lpstr>Usage (Brain Vision 128-channel system)</vt:lpstr>
      <vt:lpstr>Caveats (Brain Vision 128-channel system)</vt:lpstr>
      <vt:lpstr>Documentation (Brain Vision 128-channel system)</vt:lpstr>
      <vt:lpstr>OpenBCI 16-channel dry electrode mobile system</vt:lpstr>
      <vt:lpstr>Specifications (OpenBCI Wireless 16-Channel System)</vt:lpstr>
      <vt:lpstr>Usage (OpenBCI Wireless 16-Channel System)</vt:lpstr>
      <vt:lpstr>Caveats (OpenBCI Wireless 16-Channel System)</vt:lpstr>
      <vt:lpstr>Documentation (OpenBCI Wireless 16-Channel System)</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 Buzzell</dc:creator>
  <cp:lastModifiedBy>George Buzzell</cp:lastModifiedBy>
  <cp:revision>39</cp:revision>
  <dcterms:created xsi:type="dcterms:W3CDTF">2021-08-07T15:11:08Z</dcterms:created>
  <dcterms:modified xsi:type="dcterms:W3CDTF">2021-08-17T10:56:40Z</dcterms:modified>
</cp:coreProperties>
</file>